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31" r:id="rId2"/>
    <p:sldId id="273" r:id="rId3"/>
    <p:sldId id="336" r:id="rId4"/>
    <p:sldId id="344" r:id="rId5"/>
    <p:sldId id="334" r:id="rId6"/>
    <p:sldId id="337" r:id="rId7"/>
    <p:sldId id="265" r:id="rId8"/>
    <p:sldId id="292" r:id="rId9"/>
    <p:sldId id="340" r:id="rId10"/>
    <p:sldId id="347" r:id="rId11"/>
    <p:sldId id="348" r:id="rId12"/>
    <p:sldId id="355" r:id="rId13"/>
    <p:sldId id="350" r:id="rId14"/>
    <p:sldId id="354" r:id="rId15"/>
    <p:sldId id="351" r:id="rId16"/>
    <p:sldId id="357" r:id="rId17"/>
    <p:sldId id="352" r:id="rId18"/>
    <p:sldId id="353" r:id="rId19"/>
    <p:sldId id="341" r:id="rId20"/>
    <p:sldId id="360" r:id="rId21"/>
    <p:sldId id="345" r:id="rId22"/>
    <p:sldId id="356" r:id="rId23"/>
    <p:sldId id="330" r:id="rId24"/>
    <p:sldId id="358" r:id="rId25"/>
    <p:sldId id="282"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 海明" initials="刘" lastIdx="1" clrIdx="0">
    <p:extLst>
      <p:ext uri="{19B8F6BF-5375-455C-9EA6-DF929625EA0E}">
        <p15:presenceInfo xmlns:p15="http://schemas.microsoft.com/office/powerpoint/2012/main" userId="6ab24539541b44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0F18"/>
    <a:srgbClr val="86141F"/>
    <a:srgbClr val="0070C0"/>
    <a:srgbClr val="517BC7"/>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7718"/>
  </p:normalViewPr>
  <p:slideViewPr>
    <p:cSldViewPr snapToGrid="0" snapToObjects="1">
      <p:cViewPr varScale="1">
        <p:scale>
          <a:sx n="43" d="100"/>
          <a:sy n="43" d="100"/>
        </p:scale>
        <p:origin x="360" y="72"/>
      </p:cViewPr>
      <p:guideLst>
        <p:guide orient="horz" pos="4320"/>
        <p:guide pos="76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85851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04894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2600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119685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2611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43629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2911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图像"/>
          <p:cNvSpPr>
            <a:spLocks noGrp="1"/>
          </p:cNvSpPr>
          <p:nvPr>
            <p:ph type="pic" sz="half" idx="13"/>
          </p:nvPr>
        </p:nvSpPr>
        <p:spPr>
          <a:xfrm>
            <a:off x="5334000" y="946546"/>
            <a:ext cx="13716001" cy="8304611"/>
          </a:xfrm>
          <a:prstGeom prst="rect">
            <a:avLst/>
          </a:prstGeom>
        </p:spPr>
        <p:txBody>
          <a:bodyPr tIns="45719" bIns="45719"/>
          <a:lstStyle/>
          <a:p>
            <a:endParaRPr/>
          </a:p>
        </p:txBody>
      </p:sp>
      <p:sp>
        <p:nvSpPr>
          <p:cNvPr id="24" name="标题文本"/>
          <p:cNvSpPr txBox="1">
            <a:spLocks noGrp="1"/>
          </p:cNvSpPr>
          <p:nvPr>
            <p:ph type="title"/>
          </p:nvPr>
        </p:nvSpPr>
        <p:spPr>
          <a:xfrm>
            <a:off x="4833937" y="9447609"/>
            <a:ext cx="14716126" cy="2000251"/>
          </a:xfrm>
          <a:prstGeom prst="rect">
            <a:avLst/>
          </a:prstGeom>
        </p:spPr>
        <p:txBody>
          <a:bodyPr lIns="71437" tIns="71437" rIns="71437" bIns="71437" anchor="b">
            <a:normAutofit/>
          </a:bodyPr>
          <a:lstStyle>
            <a:lvl1pPr algn="ctr" defTabSz="821531">
              <a:defRPr sz="11200">
                <a:solidFill>
                  <a:srgbClr val="000000"/>
                </a:solidFill>
                <a:latin typeface="+mn-lt"/>
                <a:ea typeface="+mn-ea"/>
                <a:cs typeface="+mn-cs"/>
                <a:sym typeface="Helvetica Neue Medium"/>
              </a:defRPr>
            </a:lvl1pPr>
          </a:lstStyle>
          <a:p>
            <a:r>
              <a:t>标题文本</a:t>
            </a:r>
          </a:p>
        </p:txBody>
      </p:sp>
      <p:sp>
        <p:nvSpPr>
          <p:cNvPr id="25" name="正文级别 1…"/>
          <p:cNvSpPr txBox="1">
            <a:spLocks noGrp="1"/>
          </p:cNvSpPr>
          <p:nvPr>
            <p:ph type="body" sz="quarter" idx="1"/>
          </p:nvPr>
        </p:nvSpPr>
        <p:spPr>
          <a:xfrm>
            <a:off x="4833937" y="11465718"/>
            <a:ext cx="14716126" cy="1589486"/>
          </a:xfrm>
          <a:prstGeom prst="rect">
            <a:avLst/>
          </a:prstGeom>
        </p:spPr>
        <p:txBody>
          <a:bodyPr lIns="71437" tIns="71437" rIns="71437" bIns="71437">
            <a:normAutofit/>
          </a:bodyPr>
          <a:lstStyle>
            <a:lvl1pPr marL="0" indent="0" algn="ctr" defTabSz="821531">
              <a:spcBef>
                <a:spcPts val="0"/>
              </a:spcBef>
              <a:buClrTx/>
              <a:buSzTx/>
              <a:buNone/>
              <a:defRPr sz="5200">
                <a:solidFill>
                  <a:srgbClr val="000000"/>
                </a:solidFill>
                <a:latin typeface="Helvetica Neue"/>
                <a:ea typeface="Helvetica Neue"/>
                <a:cs typeface="Helvetica Neue"/>
                <a:sym typeface="Helvetica Neue"/>
              </a:defRPr>
            </a:lvl1pPr>
            <a:lvl2pPr marL="0" indent="228600" algn="ctr" defTabSz="821531">
              <a:spcBef>
                <a:spcPts val="0"/>
              </a:spcBef>
              <a:buClrTx/>
              <a:buSzTx/>
              <a:buNone/>
              <a:defRPr sz="5200">
                <a:solidFill>
                  <a:srgbClr val="000000"/>
                </a:solidFill>
                <a:latin typeface="Helvetica Neue"/>
                <a:ea typeface="Helvetica Neue"/>
                <a:cs typeface="Helvetica Neue"/>
                <a:sym typeface="Helvetica Neue"/>
              </a:defRPr>
            </a:lvl2pPr>
            <a:lvl3pPr marL="0" indent="457200" algn="ctr" defTabSz="821531">
              <a:spcBef>
                <a:spcPts val="0"/>
              </a:spcBef>
              <a:buClrTx/>
              <a:buSzTx/>
              <a:buNone/>
              <a:defRPr sz="5200">
                <a:solidFill>
                  <a:srgbClr val="000000"/>
                </a:solidFill>
                <a:latin typeface="Helvetica Neue"/>
                <a:ea typeface="Helvetica Neue"/>
                <a:cs typeface="Helvetica Neue"/>
                <a:sym typeface="Helvetica Neue"/>
              </a:defRPr>
            </a:lvl3pPr>
            <a:lvl4pPr marL="0" indent="685800" algn="ctr" defTabSz="821531">
              <a:spcBef>
                <a:spcPts val="0"/>
              </a:spcBef>
              <a:buClrTx/>
              <a:buSzTx/>
              <a:buNone/>
              <a:defRPr sz="5200">
                <a:solidFill>
                  <a:srgbClr val="000000"/>
                </a:solidFill>
                <a:latin typeface="Helvetica Neue"/>
                <a:ea typeface="Helvetica Neue"/>
                <a:cs typeface="Helvetica Neue"/>
                <a:sym typeface="Helvetica Neue"/>
              </a:defRPr>
            </a:lvl4pPr>
            <a:lvl5pPr marL="0" indent="914400" algn="ctr" defTabSz="821531">
              <a:spcBef>
                <a:spcPts val="0"/>
              </a:spcBef>
              <a:buClrTx/>
              <a:buSzTx/>
              <a:buNone/>
              <a:defRPr sz="5200">
                <a:solidFill>
                  <a:srgbClr val="000000"/>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26"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5" name="图像"/>
          <p:cNvSpPr>
            <a:spLocks noGrp="1"/>
          </p:cNvSpPr>
          <p:nvPr>
            <p:ph type="pic" idx="13"/>
          </p:nvPr>
        </p:nvSpPr>
        <p:spPr>
          <a:xfrm>
            <a:off x="3047999" y="0"/>
            <a:ext cx="18288001" cy="13716000"/>
          </a:xfrm>
          <a:prstGeom prst="rect">
            <a:avLst/>
          </a:prstGeom>
        </p:spPr>
        <p:txBody>
          <a:bodyPr tIns="45719" bIns="45719"/>
          <a:lstStyle/>
          <a:p>
            <a:endParaRPr/>
          </a:p>
        </p:txBody>
      </p:sp>
      <p:sp>
        <p:nvSpPr>
          <p:cNvPr id="106"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120" name="矩形"/>
          <p:cNvSpPr/>
          <p:nvPr/>
        </p:nvSpPr>
        <p:spPr>
          <a:xfrm>
            <a:off x="-12700" y="-12700"/>
            <a:ext cx="24444000" cy="1475999"/>
          </a:xfrm>
          <a:prstGeom prst="rect">
            <a:avLst/>
          </a:prstGeom>
          <a:solidFill>
            <a:srgbClr val="650F18"/>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grpSp>
        <p:nvGrpSpPr>
          <p:cNvPr id="123" name="成组"/>
          <p:cNvGrpSpPr/>
          <p:nvPr/>
        </p:nvGrpSpPr>
        <p:grpSpPr>
          <a:xfrm>
            <a:off x="53067" y="211271"/>
            <a:ext cx="3849725" cy="1013336"/>
            <a:chOff x="0" y="0"/>
            <a:chExt cx="3849723" cy="1013335"/>
          </a:xfrm>
        </p:grpSpPr>
        <p:sp>
          <p:nvSpPr>
            <p:cNvPr id="121" name="SOUNDEC"/>
            <p:cNvSpPr txBox="1"/>
            <p:nvPr/>
          </p:nvSpPr>
          <p:spPr>
            <a:xfrm>
              <a:off x="1134336" y="131447"/>
              <a:ext cx="2715388" cy="750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4000">
                  <a:solidFill>
                    <a:srgbClr val="F2F0F0"/>
                  </a:solidFill>
                </a:defRPr>
              </a:lvl1pPr>
            </a:lstStyle>
            <a:p>
              <a:r>
                <a:t>SOUNDEC</a:t>
              </a:r>
            </a:p>
          </p:txBody>
        </p:sp>
        <p:pic>
          <p:nvPicPr>
            <p:cNvPr id="122" name="Soundec_White.png" descr="Soundec_White.png"/>
            <p:cNvPicPr>
              <a:picLocks noChangeAspect="1"/>
            </p:cNvPicPr>
            <p:nvPr/>
          </p:nvPicPr>
          <p:blipFill>
            <a:blip r:embed="rId2" cstate="print"/>
            <a:stretch>
              <a:fillRect/>
            </a:stretch>
          </p:blipFill>
          <p:spPr>
            <a:xfrm>
              <a:off x="0" y="0"/>
              <a:ext cx="1039186" cy="1013336"/>
            </a:xfrm>
            <a:prstGeom prst="rect">
              <a:avLst/>
            </a:prstGeom>
            <a:ln w="12700" cap="flat">
              <a:noFill/>
              <a:miter lim="400000"/>
            </a:ln>
            <a:effectLst/>
          </p:spPr>
        </p:pic>
      </p:grpSp>
      <p:sp>
        <p:nvSpPr>
          <p:cNvPr id="125" name="幻灯片编号"/>
          <p:cNvSpPr txBox="1">
            <a:spLocks noGrp="1"/>
          </p:cNvSpPr>
          <p:nvPr>
            <p:ph type="sldNum" sz="quarter" idx="2"/>
          </p:nvPr>
        </p:nvSpPr>
        <p:spPr>
          <a:xfrm>
            <a:off x="12027095" y="13276263"/>
            <a:ext cx="301365" cy="482823"/>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r>
              <a:rPr lang="en-US" altLang="zh-CN" dirty="0"/>
              <a:t>1</a:t>
            </a:r>
            <a:endParaRPr dirty="0"/>
          </a:p>
        </p:txBody>
      </p:sp>
      <p:sp>
        <p:nvSpPr>
          <p:cNvPr id="4" name="矩形 3">
            <a:extLst>
              <a:ext uri="{FF2B5EF4-FFF2-40B4-BE49-F238E27FC236}">
                <a16:creationId xmlns:a16="http://schemas.microsoft.com/office/drawing/2014/main" id="{D387BBB9-9EB9-4AE1-8FB8-4A1D5820D156}"/>
              </a:ext>
            </a:extLst>
          </p:cNvPr>
          <p:cNvSpPr/>
          <p:nvPr userDrawn="1"/>
        </p:nvSpPr>
        <p:spPr>
          <a:xfrm>
            <a:off x="0" y="1452282"/>
            <a:ext cx="24384000" cy="1226371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BK">
    <p:spTree>
      <p:nvGrpSpPr>
        <p:cNvPr id="1" name=""/>
        <p:cNvGrpSpPr/>
        <p:nvPr/>
      </p:nvGrpSpPr>
      <p:grpSpPr>
        <a:xfrm>
          <a:off x="0" y="0"/>
          <a:ext cx="0" cy="0"/>
          <a:chOff x="0" y="0"/>
          <a:chExt cx="0" cy="0"/>
        </a:xfrm>
      </p:grpSpPr>
      <p:sp>
        <p:nvSpPr>
          <p:cNvPr id="144" name="矩形"/>
          <p:cNvSpPr/>
          <p:nvPr/>
        </p:nvSpPr>
        <p:spPr>
          <a:xfrm>
            <a:off x="-143740" y="2591"/>
            <a:ext cx="24671480" cy="1430695"/>
          </a:xfrm>
          <a:prstGeom prst="rect">
            <a:avLst/>
          </a:prstGeom>
          <a:solidFill>
            <a:srgbClr val="650F18"/>
          </a:solidFill>
          <a:ln w="12700">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grpSp>
        <p:nvGrpSpPr>
          <p:cNvPr id="147" name="成组"/>
          <p:cNvGrpSpPr/>
          <p:nvPr/>
        </p:nvGrpSpPr>
        <p:grpSpPr>
          <a:xfrm>
            <a:off x="53067" y="211271"/>
            <a:ext cx="3849725" cy="1013336"/>
            <a:chOff x="0" y="0"/>
            <a:chExt cx="3849723" cy="1013335"/>
          </a:xfrm>
        </p:grpSpPr>
        <p:sp>
          <p:nvSpPr>
            <p:cNvPr id="145" name="SOUNDEC"/>
            <p:cNvSpPr txBox="1"/>
            <p:nvPr/>
          </p:nvSpPr>
          <p:spPr>
            <a:xfrm>
              <a:off x="1134336" y="131447"/>
              <a:ext cx="2715388" cy="7504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4000">
                  <a:solidFill>
                    <a:srgbClr val="F2F0F0"/>
                  </a:solidFill>
                </a:defRPr>
              </a:lvl1pPr>
            </a:lstStyle>
            <a:p>
              <a:r>
                <a:t>SOUNDEC</a:t>
              </a:r>
            </a:p>
          </p:txBody>
        </p:sp>
        <p:pic>
          <p:nvPicPr>
            <p:cNvPr id="146" name="Soundec_White.png" descr="Soundec_White.png"/>
            <p:cNvPicPr>
              <a:picLocks noChangeAspect="1"/>
            </p:cNvPicPr>
            <p:nvPr/>
          </p:nvPicPr>
          <p:blipFill>
            <a:blip r:embed="rId2" cstate="print"/>
            <a:stretch>
              <a:fillRect/>
            </a:stretch>
          </p:blipFill>
          <p:spPr>
            <a:xfrm>
              <a:off x="0" y="0"/>
              <a:ext cx="1039186" cy="1013336"/>
            </a:xfrm>
            <a:prstGeom prst="rect">
              <a:avLst/>
            </a:prstGeom>
            <a:ln w="12700" cap="flat">
              <a:noFill/>
              <a:miter lim="400000"/>
            </a:ln>
            <a:effectLst/>
          </p:spPr>
        </p:pic>
      </p:grpSp>
      <p:pic>
        <p:nvPicPr>
          <p:cNvPr id="148" name="Background_Bk.jpg" descr="Background_Bk.jpg"/>
          <p:cNvPicPr>
            <a:picLocks/>
          </p:cNvPicPr>
          <p:nvPr/>
        </p:nvPicPr>
        <p:blipFill>
          <a:blip r:embed="rId3"/>
          <a:stretch>
            <a:fillRect/>
          </a:stretch>
        </p:blipFill>
        <p:spPr>
          <a:xfrm>
            <a:off x="-32939" y="1434581"/>
            <a:ext cx="24449878" cy="12281419"/>
          </a:xfrm>
          <a:prstGeom prst="rect">
            <a:avLst/>
          </a:prstGeom>
          <a:ln w="12700">
            <a:miter lim="400000"/>
          </a:ln>
        </p:spPr>
      </p:pic>
      <p:sp>
        <p:nvSpPr>
          <p:cNvPr id="149"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6"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标题文本"/>
          <p:cNvSpPr txBox="1">
            <a:spLocks noGrp="1"/>
          </p:cNvSpPr>
          <p:nvPr>
            <p:ph type="title"/>
          </p:nvPr>
        </p:nvSpPr>
        <p:spPr>
          <a:xfrm>
            <a:off x="4833937" y="4536281"/>
            <a:ext cx="14716126" cy="4643438"/>
          </a:xfrm>
          <a:prstGeom prst="rect">
            <a:avLst/>
          </a:prstGeom>
        </p:spPr>
        <p:txBody>
          <a:bodyPr lIns="71437" tIns="71437" rIns="71437" bIns="71437">
            <a:normAutofit/>
          </a:bodyPr>
          <a:lstStyle>
            <a:lvl1pPr algn="ctr" defTabSz="821531">
              <a:defRPr sz="11200">
                <a:solidFill>
                  <a:srgbClr val="000000"/>
                </a:solidFill>
                <a:latin typeface="+mn-lt"/>
                <a:ea typeface="+mn-ea"/>
                <a:cs typeface="+mn-cs"/>
                <a:sym typeface="Helvetica Neue Medium"/>
              </a:defRPr>
            </a:lvl1pPr>
          </a:lstStyle>
          <a:p>
            <a:r>
              <a:t>标题文本</a:t>
            </a:r>
          </a:p>
        </p:txBody>
      </p:sp>
      <p:sp>
        <p:nvSpPr>
          <p:cNvPr id="34"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图像"/>
          <p:cNvSpPr>
            <a:spLocks noGrp="1"/>
          </p:cNvSpPr>
          <p:nvPr>
            <p:ph type="pic" sz="half" idx="13"/>
          </p:nvPr>
        </p:nvSpPr>
        <p:spPr>
          <a:xfrm>
            <a:off x="12495609" y="892968"/>
            <a:ext cx="7500938" cy="11555017"/>
          </a:xfrm>
          <a:prstGeom prst="rect">
            <a:avLst/>
          </a:prstGeom>
        </p:spPr>
        <p:txBody>
          <a:bodyPr tIns="45719" bIns="45719"/>
          <a:lstStyle/>
          <a:p>
            <a:endParaRPr/>
          </a:p>
        </p:txBody>
      </p:sp>
      <p:sp>
        <p:nvSpPr>
          <p:cNvPr id="42" name="标题文本"/>
          <p:cNvSpPr txBox="1">
            <a:spLocks noGrp="1"/>
          </p:cNvSpPr>
          <p:nvPr>
            <p:ph type="title"/>
          </p:nvPr>
        </p:nvSpPr>
        <p:spPr>
          <a:xfrm>
            <a:off x="4387453" y="892968"/>
            <a:ext cx="7500938" cy="5607845"/>
          </a:xfrm>
          <a:prstGeom prst="rect">
            <a:avLst/>
          </a:prstGeom>
        </p:spPr>
        <p:txBody>
          <a:bodyPr lIns="71437" tIns="71437" rIns="71437" bIns="71437" anchor="b">
            <a:normAutofit/>
          </a:bodyPr>
          <a:lstStyle>
            <a:lvl1pPr algn="ctr" defTabSz="821531">
              <a:defRPr sz="8400">
                <a:solidFill>
                  <a:srgbClr val="000000"/>
                </a:solidFill>
                <a:latin typeface="+mn-lt"/>
                <a:ea typeface="+mn-ea"/>
                <a:cs typeface="+mn-cs"/>
                <a:sym typeface="Helvetica Neue Medium"/>
              </a:defRPr>
            </a:lvl1pPr>
          </a:lstStyle>
          <a:p>
            <a:r>
              <a:t>标题文本</a:t>
            </a:r>
          </a:p>
        </p:txBody>
      </p:sp>
      <p:sp>
        <p:nvSpPr>
          <p:cNvPr id="43" name="正文级别 1…"/>
          <p:cNvSpPr txBox="1">
            <a:spLocks noGrp="1"/>
          </p:cNvSpPr>
          <p:nvPr>
            <p:ph type="body" sz="quarter" idx="1"/>
          </p:nvPr>
        </p:nvSpPr>
        <p:spPr>
          <a:xfrm>
            <a:off x="4387453" y="6643687"/>
            <a:ext cx="7500938" cy="5786438"/>
          </a:xfrm>
          <a:prstGeom prst="rect">
            <a:avLst/>
          </a:prstGeom>
        </p:spPr>
        <p:txBody>
          <a:bodyPr lIns="71437" tIns="71437" rIns="71437" bIns="71437">
            <a:normAutofit/>
          </a:bodyPr>
          <a:lstStyle>
            <a:lvl1pPr marL="0" indent="0" algn="ctr" defTabSz="821531">
              <a:spcBef>
                <a:spcPts val="0"/>
              </a:spcBef>
              <a:buClrTx/>
              <a:buSzTx/>
              <a:buNone/>
              <a:defRPr sz="5200">
                <a:solidFill>
                  <a:srgbClr val="000000"/>
                </a:solidFill>
                <a:latin typeface="Helvetica Neue"/>
                <a:ea typeface="Helvetica Neue"/>
                <a:cs typeface="Helvetica Neue"/>
                <a:sym typeface="Helvetica Neue"/>
              </a:defRPr>
            </a:lvl1pPr>
            <a:lvl2pPr marL="0" indent="228600" algn="ctr" defTabSz="821531">
              <a:spcBef>
                <a:spcPts val="0"/>
              </a:spcBef>
              <a:buClrTx/>
              <a:buSzTx/>
              <a:buNone/>
              <a:defRPr sz="5200">
                <a:solidFill>
                  <a:srgbClr val="000000"/>
                </a:solidFill>
                <a:latin typeface="Helvetica Neue"/>
                <a:ea typeface="Helvetica Neue"/>
                <a:cs typeface="Helvetica Neue"/>
                <a:sym typeface="Helvetica Neue"/>
              </a:defRPr>
            </a:lvl2pPr>
            <a:lvl3pPr marL="0" indent="457200" algn="ctr" defTabSz="821531">
              <a:spcBef>
                <a:spcPts val="0"/>
              </a:spcBef>
              <a:buClrTx/>
              <a:buSzTx/>
              <a:buNone/>
              <a:defRPr sz="5200">
                <a:solidFill>
                  <a:srgbClr val="000000"/>
                </a:solidFill>
                <a:latin typeface="Helvetica Neue"/>
                <a:ea typeface="Helvetica Neue"/>
                <a:cs typeface="Helvetica Neue"/>
                <a:sym typeface="Helvetica Neue"/>
              </a:defRPr>
            </a:lvl3pPr>
            <a:lvl4pPr marL="0" indent="685800" algn="ctr" defTabSz="821531">
              <a:spcBef>
                <a:spcPts val="0"/>
              </a:spcBef>
              <a:buClrTx/>
              <a:buSzTx/>
              <a:buNone/>
              <a:defRPr sz="5200">
                <a:solidFill>
                  <a:srgbClr val="000000"/>
                </a:solidFill>
                <a:latin typeface="Helvetica Neue"/>
                <a:ea typeface="Helvetica Neue"/>
                <a:cs typeface="Helvetica Neue"/>
                <a:sym typeface="Helvetica Neue"/>
              </a:defRPr>
            </a:lvl4pPr>
            <a:lvl5pPr marL="0" indent="914400" algn="ctr" defTabSz="821531">
              <a:spcBef>
                <a:spcPts val="0"/>
              </a:spcBef>
              <a:buClrTx/>
              <a:buSzTx/>
              <a:buNone/>
              <a:defRPr sz="5200">
                <a:solidFill>
                  <a:srgbClr val="000000"/>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44"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1" name="标题文本"/>
          <p:cNvSpPr txBox="1">
            <a:spLocks noGrp="1"/>
          </p:cNvSpPr>
          <p:nvPr>
            <p:ph type="title"/>
          </p:nvPr>
        </p:nvSpPr>
        <p:spPr>
          <a:xfrm>
            <a:off x="4387453" y="357187"/>
            <a:ext cx="15609094" cy="3036095"/>
          </a:xfrm>
          <a:prstGeom prst="rect">
            <a:avLst/>
          </a:prstGeom>
        </p:spPr>
        <p:txBody>
          <a:bodyPr lIns="71437" tIns="71437" rIns="71437" bIns="71437">
            <a:normAutofit/>
          </a:bodyPr>
          <a:lstStyle>
            <a:lvl1pPr algn="ctr" defTabSz="821531">
              <a:defRPr sz="11200">
                <a:solidFill>
                  <a:srgbClr val="000000"/>
                </a:solidFill>
                <a:latin typeface="+mn-lt"/>
                <a:ea typeface="+mn-ea"/>
                <a:cs typeface="+mn-cs"/>
                <a:sym typeface="Helvetica Neue Medium"/>
              </a:defRPr>
            </a:lvl1pPr>
          </a:lstStyle>
          <a:p>
            <a:r>
              <a:t>标题文本</a:t>
            </a:r>
          </a:p>
        </p:txBody>
      </p:sp>
      <p:sp>
        <p:nvSpPr>
          <p:cNvPr id="52"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9" name="标题文本"/>
          <p:cNvSpPr txBox="1">
            <a:spLocks noGrp="1"/>
          </p:cNvSpPr>
          <p:nvPr>
            <p:ph type="title"/>
          </p:nvPr>
        </p:nvSpPr>
        <p:spPr>
          <a:xfrm>
            <a:off x="4387453" y="357187"/>
            <a:ext cx="15609094" cy="3036095"/>
          </a:xfrm>
          <a:prstGeom prst="rect">
            <a:avLst/>
          </a:prstGeom>
        </p:spPr>
        <p:txBody>
          <a:bodyPr lIns="71437" tIns="71437" rIns="71437" bIns="71437">
            <a:normAutofit/>
          </a:bodyPr>
          <a:lstStyle>
            <a:lvl1pPr algn="ctr" defTabSz="821531">
              <a:defRPr sz="11200">
                <a:solidFill>
                  <a:srgbClr val="000000"/>
                </a:solidFill>
                <a:latin typeface="+mn-lt"/>
                <a:ea typeface="+mn-ea"/>
                <a:cs typeface="+mn-cs"/>
                <a:sym typeface="Helvetica Neue Medium"/>
              </a:defRPr>
            </a:lvl1pPr>
          </a:lstStyle>
          <a:p>
            <a:r>
              <a:t>标题文本</a:t>
            </a:r>
          </a:p>
        </p:txBody>
      </p:sp>
      <p:sp>
        <p:nvSpPr>
          <p:cNvPr id="60" name="正文级别 1…"/>
          <p:cNvSpPr txBox="1">
            <a:spLocks noGrp="1"/>
          </p:cNvSpPr>
          <p:nvPr>
            <p:ph type="body" idx="1"/>
          </p:nvPr>
        </p:nvSpPr>
        <p:spPr>
          <a:xfrm>
            <a:off x="4387453" y="3643312"/>
            <a:ext cx="15609094" cy="8840392"/>
          </a:xfrm>
          <a:prstGeom prst="rect">
            <a:avLst/>
          </a:prstGeom>
        </p:spPr>
        <p:txBody>
          <a:bodyPr lIns="71437" tIns="71437" rIns="71437" bIns="71437" anchor="ctr">
            <a:normAutofit/>
          </a:bodyPr>
          <a:lstStyle>
            <a:lvl1pPr marL="611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1pPr>
            <a:lvl2pPr marL="10556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2pPr>
            <a:lvl3pPr marL="1500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3pPr>
            <a:lvl4pPr marL="19446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4pPr>
            <a:lvl5pPr marL="2389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61"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8" name="图像"/>
          <p:cNvSpPr>
            <a:spLocks noGrp="1"/>
          </p:cNvSpPr>
          <p:nvPr>
            <p:ph type="pic" sz="quarter" idx="13"/>
          </p:nvPr>
        </p:nvSpPr>
        <p:spPr>
          <a:xfrm>
            <a:off x="12495609" y="3643312"/>
            <a:ext cx="7500938" cy="8840392"/>
          </a:xfrm>
          <a:prstGeom prst="rect">
            <a:avLst/>
          </a:prstGeom>
        </p:spPr>
        <p:txBody>
          <a:bodyPr tIns="45719" bIns="45719"/>
          <a:lstStyle/>
          <a:p>
            <a:endParaRPr/>
          </a:p>
        </p:txBody>
      </p:sp>
      <p:sp>
        <p:nvSpPr>
          <p:cNvPr id="69" name="标题文本"/>
          <p:cNvSpPr txBox="1">
            <a:spLocks noGrp="1"/>
          </p:cNvSpPr>
          <p:nvPr>
            <p:ph type="title"/>
          </p:nvPr>
        </p:nvSpPr>
        <p:spPr>
          <a:xfrm>
            <a:off x="4387453" y="357187"/>
            <a:ext cx="15609094" cy="3036095"/>
          </a:xfrm>
          <a:prstGeom prst="rect">
            <a:avLst/>
          </a:prstGeom>
        </p:spPr>
        <p:txBody>
          <a:bodyPr lIns="71437" tIns="71437" rIns="71437" bIns="71437">
            <a:normAutofit/>
          </a:bodyPr>
          <a:lstStyle>
            <a:lvl1pPr algn="ctr" defTabSz="821531">
              <a:defRPr sz="11200">
                <a:solidFill>
                  <a:srgbClr val="000000"/>
                </a:solidFill>
                <a:latin typeface="+mn-lt"/>
                <a:ea typeface="+mn-ea"/>
                <a:cs typeface="+mn-cs"/>
                <a:sym typeface="Helvetica Neue Medium"/>
              </a:defRPr>
            </a:lvl1pPr>
          </a:lstStyle>
          <a:p>
            <a:r>
              <a:t>标题文本</a:t>
            </a:r>
          </a:p>
        </p:txBody>
      </p:sp>
      <p:sp>
        <p:nvSpPr>
          <p:cNvPr id="70" name="正文级别 1…"/>
          <p:cNvSpPr txBox="1">
            <a:spLocks noGrp="1"/>
          </p:cNvSpPr>
          <p:nvPr>
            <p:ph type="body" sz="quarter" idx="1"/>
          </p:nvPr>
        </p:nvSpPr>
        <p:spPr>
          <a:xfrm>
            <a:off x="4387453" y="3643312"/>
            <a:ext cx="7500938" cy="8840392"/>
          </a:xfrm>
          <a:prstGeom prst="rect">
            <a:avLst/>
          </a:prstGeom>
        </p:spPr>
        <p:txBody>
          <a:bodyPr lIns="71437" tIns="71437" rIns="71437" bIns="71437" anchor="ctr">
            <a:normAutofit/>
          </a:bodyPr>
          <a:lstStyle>
            <a:lvl1pPr marL="465364" indent="-465364" defTabSz="821531">
              <a:spcBef>
                <a:spcPts val="4500"/>
              </a:spcBef>
              <a:buClrTx/>
              <a:buSzPct val="145000"/>
              <a:buChar char="•"/>
              <a:defRPr sz="3800">
                <a:solidFill>
                  <a:srgbClr val="000000"/>
                </a:solidFill>
                <a:latin typeface="Helvetica Neue"/>
                <a:ea typeface="Helvetica Neue"/>
                <a:cs typeface="Helvetica Neue"/>
                <a:sym typeface="Helvetica Neue"/>
              </a:defRPr>
            </a:lvl1pPr>
            <a:lvl2pPr marL="808264" indent="-465364" defTabSz="821531">
              <a:spcBef>
                <a:spcPts val="4500"/>
              </a:spcBef>
              <a:buClrTx/>
              <a:buSzPct val="145000"/>
              <a:buChar char="•"/>
              <a:defRPr sz="3800">
                <a:solidFill>
                  <a:srgbClr val="000000"/>
                </a:solidFill>
                <a:latin typeface="Helvetica Neue"/>
                <a:ea typeface="Helvetica Neue"/>
                <a:cs typeface="Helvetica Neue"/>
                <a:sym typeface="Helvetica Neue"/>
              </a:defRPr>
            </a:lvl2pPr>
            <a:lvl3pPr marL="1151164" indent="-465364" defTabSz="821531">
              <a:spcBef>
                <a:spcPts val="4500"/>
              </a:spcBef>
              <a:buClrTx/>
              <a:buSzPct val="145000"/>
              <a:buChar char="•"/>
              <a:defRPr sz="3800">
                <a:solidFill>
                  <a:srgbClr val="000000"/>
                </a:solidFill>
                <a:latin typeface="Helvetica Neue"/>
                <a:ea typeface="Helvetica Neue"/>
                <a:cs typeface="Helvetica Neue"/>
                <a:sym typeface="Helvetica Neue"/>
              </a:defRPr>
            </a:lvl3pPr>
            <a:lvl4pPr marL="1494064" indent="-465364" defTabSz="821531">
              <a:spcBef>
                <a:spcPts val="4500"/>
              </a:spcBef>
              <a:buClrTx/>
              <a:buSzPct val="145000"/>
              <a:buChar char="•"/>
              <a:defRPr sz="3800">
                <a:solidFill>
                  <a:srgbClr val="000000"/>
                </a:solidFill>
                <a:latin typeface="Helvetica Neue"/>
                <a:ea typeface="Helvetica Neue"/>
                <a:cs typeface="Helvetica Neue"/>
                <a:sym typeface="Helvetica Neue"/>
              </a:defRPr>
            </a:lvl4pPr>
            <a:lvl5pPr marL="1836964" indent="-465364" defTabSz="821531">
              <a:spcBef>
                <a:spcPts val="4500"/>
              </a:spcBef>
              <a:buClrTx/>
              <a:buSzPct val="145000"/>
              <a:buChar char="•"/>
              <a:defRPr sz="3800">
                <a:solidFill>
                  <a:srgbClr val="000000"/>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xfrm>
            <a:off x="11954103" y="13073062"/>
            <a:ext cx="466269" cy="473076"/>
          </a:xfrm>
          <a:prstGeom prst="rect">
            <a:avLst/>
          </a:prstGeom>
        </p:spPr>
        <p:txBody>
          <a:bodyPr lIns="71437" tIns="71437" rIns="71437" bIns="71437"/>
          <a:lstStyle>
            <a:lvl1pPr algn="ctr" defTabSz="821531">
              <a:defRPr sz="22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8" name="正文级别 1…"/>
          <p:cNvSpPr txBox="1">
            <a:spLocks noGrp="1"/>
          </p:cNvSpPr>
          <p:nvPr>
            <p:ph type="body" idx="1"/>
          </p:nvPr>
        </p:nvSpPr>
        <p:spPr>
          <a:xfrm>
            <a:off x="4387453" y="1785937"/>
            <a:ext cx="15609094" cy="10144126"/>
          </a:xfrm>
          <a:prstGeom prst="rect">
            <a:avLst/>
          </a:prstGeom>
        </p:spPr>
        <p:txBody>
          <a:bodyPr lIns="71437" tIns="71437" rIns="71437" bIns="71437" anchor="ctr">
            <a:normAutofit/>
          </a:bodyPr>
          <a:lstStyle>
            <a:lvl1pPr marL="611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1pPr>
            <a:lvl2pPr marL="10556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2pPr>
            <a:lvl3pPr marL="1500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3pPr>
            <a:lvl4pPr marL="19446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4pPr>
            <a:lvl5pPr marL="2389187" indent="-611187" defTabSz="821531">
              <a:spcBef>
                <a:spcPts val="5900"/>
              </a:spcBef>
              <a:buClrTx/>
              <a:buSzPct val="145000"/>
              <a:buChar char="•"/>
              <a:defRPr sz="4400">
                <a:solidFill>
                  <a:srgbClr val="000000"/>
                </a:solidFill>
                <a:latin typeface="Helvetica Neue"/>
                <a:ea typeface="Helvetica Neue"/>
                <a:cs typeface="Helvetica Neue"/>
                <a:sym typeface="Helvetica Neue"/>
              </a:defRPr>
            </a:lvl5pPr>
          </a:lstStyle>
          <a:p>
            <a:r>
              <a:t>正文级别 1</a:t>
            </a:r>
          </a:p>
          <a:p>
            <a:pPr lvl="1"/>
            <a:r>
              <a:t>正文级别 2</a:t>
            </a:r>
          </a:p>
          <a:p>
            <a:pPr lvl="2"/>
            <a:r>
              <a:t>正文级别 3</a:t>
            </a:r>
          </a:p>
          <a:p>
            <a:pPr lvl="3"/>
            <a:r>
              <a:t>正文级别 4</a:t>
            </a:r>
          </a:p>
          <a:p>
            <a:pPr lvl="4"/>
            <a:r>
              <a:t>正文级别 5</a:t>
            </a:r>
          </a:p>
        </p:txBody>
      </p:sp>
      <p:sp>
        <p:nvSpPr>
          <p:cNvPr id="79"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6" name="图像"/>
          <p:cNvSpPr>
            <a:spLocks noGrp="1"/>
          </p:cNvSpPr>
          <p:nvPr>
            <p:ph type="pic" sz="quarter" idx="13"/>
          </p:nvPr>
        </p:nvSpPr>
        <p:spPr>
          <a:xfrm>
            <a:off x="12495609" y="7161609"/>
            <a:ext cx="7500938" cy="5304235"/>
          </a:xfrm>
          <a:prstGeom prst="rect">
            <a:avLst/>
          </a:prstGeom>
        </p:spPr>
        <p:txBody>
          <a:bodyPr tIns="45719" bIns="45719"/>
          <a:lstStyle/>
          <a:p>
            <a:endParaRPr/>
          </a:p>
        </p:txBody>
      </p:sp>
      <p:sp>
        <p:nvSpPr>
          <p:cNvPr id="87" name="图像"/>
          <p:cNvSpPr>
            <a:spLocks noGrp="1"/>
          </p:cNvSpPr>
          <p:nvPr>
            <p:ph type="pic" sz="quarter" idx="14"/>
          </p:nvPr>
        </p:nvSpPr>
        <p:spPr>
          <a:xfrm>
            <a:off x="12495609" y="1250156"/>
            <a:ext cx="7500938" cy="5304235"/>
          </a:xfrm>
          <a:prstGeom prst="rect">
            <a:avLst/>
          </a:prstGeom>
        </p:spPr>
        <p:txBody>
          <a:bodyPr tIns="45719" bIns="45719"/>
          <a:lstStyle/>
          <a:p>
            <a:endParaRPr/>
          </a:p>
        </p:txBody>
      </p:sp>
      <p:sp>
        <p:nvSpPr>
          <p:cNvPr id="88" name="图像"/>
          <p:cNvSpPr>
            <a:spLocks noGrp="1"/>
          </p:cNvSpPr>
          <p:nvPr>
            <p:ph type="pic" sz="half" idx="15"/>
          </p:nvPr>
        </p:nvSpPr>
        <p:spPr>
          <a:xfrm>
            <a:off x="4387453" y="1250156"/>
            <a:ext cx="7500938" cy="11215688"/>
          </a:xfrm>
          <a:prstGeom prst="rect">
            <a:avLst/>
          </a:prstGeom>
        </p:spPr>
        <p:txBody>
          <a:bodyPr tIns="45719" bIns="45719"/>
          <a:lstStyle/>
          <a:p>
            <a:endParaRPr/>
          </a:p>
        </p:txBody>
      </p:sp>
      <p:sp>
        <p:nvSpPr>
          <p:cNvPr id="89"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6" name="–Johnny Appleseed"/>
          <p:cNvSpPr txBox="1">
            <a:spLocks noGrp="1"/>
          </p:cNvSpPr>
          <p:nvPr>
            <p:ph type="body" sz="quarter" idx="13"/>
          </p:nvPr>
        </p:nvSpPr>
        <p:spPr>
          <a:xfrm>
            <a:off x="4833937" y="8947546"/>
            <a:ext cx="14716126" cy="647701"/>
          </a:xfrm>
          <a:prstGeom prst="rect">
            <a:avLst/>
          </a:prstGeom>
        </p:spPr>
        <p:txBody>
          <a:bodyPr lIns="71437" tIns="71437" rIns="71437" bIns="71437">
            <a:spAutoFit/>
          </a:bodyPr>
          <a:lstStyle>
            <a:lvl1pPr marL="0" indent="0" algn="ctr" defTabSz="821531">
              <a:spcBef>
                <a:spcPts val="0"/>
              </a:spcBef>
              <a:buClrTx/>
              <a:buSzTx/>
              <a:buNone/>
              <a:defRPr sz="3200" i="1">
                <a:solidFill>
                  <a:srgbClr val="000000"/>
                </a:solidFill>
                <a:latin typeface="Helvetica Neue"/>
                <a:ea typeface="Helvetica Neue"/>
                <a:cs typeface="Helvetica Neue"/>
                <a:sym typeface="Helvetica Neue"/>
              </a:defRPr>
            </a:lvl1pPr>
          </a:lstStyle>
          <a:p>
            <a:r>
              <a:t>–Johnny Appleseed</a:t>
            </a:r>
          </a:p>
        </p:txBody>
      </p:sp>
      <p:sp>
        <p:nvSpPr>
          <p:cNvPr id="97" name="“Type a quote here.”"/>
          <p:cNvSpPr txBox="1">
            <a:spLocks noGrp="1"/>
          </p:cNvSpPr>
          <p:nvPr>
            <p:ph type="body" sz="quarter" idx="14"/>
          </p:nvPr>
        </p:nvSpPr>
        <p:spPr>
          <a:xfrm>
            <a:off x="4833937" y="5997575"/>
            <a:ext cx="14716126" cy="863601"/>
          </a:xfrm>
          <a:prstGeom prst="rect">
            <a:avLst/>
          </a:prstGeom>
        </p:spPr>
        <p:txBody>
          <a:bodyPr lIns="71437" tIns="71437" rIns="71437" bIns="71437" anchor="ctr">
            <a:spAutoFit/>
          </a:bodyPr>
          <a:lstStyle>
            <a:lvl1pPr marL="0" indent="0" algn="ctr" defTabSz="821531">
              <a:spcBef>
                <a:spcPts val="0"/>
              </a:spcBef>
              <a:buClrTx/>
              <a:buSzTx/>
              <a:buNone/>
              <a:defRPr sz="4600">
                <a:solidFill>
                  <a:srgbClr val="000000"/>
                </a:solidFill>
                <a:latin typeface="+mn-lt"/>
                <a:ea typeface="+mn-ea"/>
                <a:cs typeface="+mn-cs"/>
                <a:sym typeface="Helvetica Neue Medium"/>
              </a:defRPr>
            </a:lvl1pPr>
          </a:lstStyle>
          <a:p>
            <a:r>
              <a:t>“Type a quote here.” </a:t>
            </a:r>
          </a:p>
        </p:txBody>
      </p:sp>
      <p:sp>
        <p:nvSpPr>
          <p:cNvPr id="98" name="幻灯片编号"/>
          <p:cNvSpPr txBox="1">
            <a:spLocks noGrp="1"/>
          </p:cNvSpPr>
          <p:nvPr>
            <p:ph type="sldNum" sz="quarter" idx="2"/>
          </p:nvPr>
        </p:nvSpPr>
        <p:spPr>
          <a:xfrm>
            <a:off x="11954103" y="13073062"/>
            <a:ext cx="466269" cy="477671"/>
          </a:xfrm>
          <a:prstGeom prst="rect">
            <a:avLst/>
          </a:prstGeom>
        </p:spPr>
        <p:txBody>
          <a:bodyPr lIns="71437" tIns="71437" rIns="71437" bIns="71437"/>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oTexture_Notch.png" descr="NoTexture_Notch.png"/>
          <p:cNvPicPr>
            <a:picLocks noChangeAspect="1"/>
          </p:cNvPicPr>
          <p:nvPr/>
        </p:nvPicPr>
        <p:blipFill>
          <a:blip r:embed="rId15"/>
          <a:stretch>
            <a:fillRect/>
          </a:stretch>
        </p:blipFill>
        <p:spPr>
          <a:xfrm>
            <a:off x="12700" y="0"/>
            <a:ext cx="1022350" cy="2971800"/>
          </a:xfrm>
          <a:prstGeom prst="rect">
            <a:avLst/>
          </a:prstGeom>
          <a:ln w="12700">
            <a:miter lim="400000"/>
          </a:ln>
        </p:spPr>
      </p:pic>
      <p:sp>
        <p:nvSpPr>
          <p:cNvPr id="3" name="幻灯片编号"/>
          <p:cNvSpPr txBox="1">
            <a:spLocks noGrp="1"/>
          </p:cNvSpPr>
          <p:nvPr>
            <p:ph type="sldNum" sz="quarter" idx="2"/>
          </p:nvPr>
        </p:nvSpPr>
        <p:spPr>
          <a:xfrm>
            <a:off x="690004" y="13046075"/>
            <a:ext cx="449822" cy="442070"/>
          </a:xfrm>
          <a:prstGeom prst="rect">
            <a:avLst/>
          </a:prstGeom>
          <a:ln w="12700">
            <a:miter lim="400000"/>
          </a:ln>
        </p:spPr>
        <p:txBody>
          <a:bodyPr wrap="none" lIns="91423" tIns="91423" rIns="91423" bIns="91423">
            <a:spAutoFit/>
          </a:bodyPr>
          <a:lstStyle>
            <a:lvl1pPr algn="r" defTabSz="1825625">
              <a:defRPr sz="1800" b="0">
                <a:solidFill>
                  <a:srgbClr val="7F7F7F"/>
                </a:solidFill>
                <a:latin typeface="Arial"/>
                <a:ea typeface="Arial"/>
                <a:cs typeface="Arial"/>
                <a:sym typeface="Arial"/>
              </a:defRPr>
            </a:lvl1pPr>
          </a:lstStyle>
          <a:p>
            <a:fld id="{86CB4B4D-7CA3-9044-876B-883B54F8677D}" type="slidenum">
              <a:rPr/>
              <a:pPr/>
              <a:t>‹#›</a:t>
            </a:fld>
            <a:endParaRPr/>
          </a:p>
        </p:txBody>
      </p:sp>
      <p:sp>
        <p:nvSpPr>
          <p:cNvPr id="4" name="© 2011 Lenovo Confidential. All rights reserved."/>
          <p:cNvSpPr txBox="1"/>
          <p:nvPr/>
        </p:nvSpPr>
        <p:spPr>
          <a:xfrm>
            <a:off x="949325" y="13046075"/>
            <a:ext cx="5010771" cy="442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23" tIns="91423" rIns="91423" bIns="91423">
            <a:spAutoFit/>
          </a:bodyPr>
          <a:lstStyle>
            <a:lvl1pPr algn="l" defTabSz="1825625">
              <a:defRPr sz="1800" b="0">
                <a:solidFill>
                  <a:srgbClr val="7F7F7F"/>
                </a:solidFill>
                <a:latin typeface="Arial"/>
                <a:ea typeface="Arial"/>
                <a:cs typeface="Arial"/>
                <a:sym typeface="Arial"/>
              </a:defRPr>
            </a:lvl1pPr>
          </a:lstStyle>
          <a:p>
            <a:r>
              <a:t>© 2011 Lenovo Confidential. All rights reserved.</a:t>
            </a:r>
          </a:p>
        </p:txBody>
      </p:sp>
      <p:pic>
        <p:nvPicPr>
          <p:cNvPr id="5" name="image.png" descr="image.png"/>
          <p:cNvPicPr>
            <a:picLocks noChangeAspect="1"/>
          </p:cNvPicPr>
          <p:nvPr/>
        </p:nvPicPr>
        <p:blipFill>
          <a:blip r:embed="rId16"/>
          <a:srcRect t="28007" b="27624"/>
          <a:stretch>
            <a:fillRect/>
          </a:stretch>
        </p:blipFill>
        <p:spPr>
          <a:xfrm>
            <a:off x="20278725" y="12296775"/>
            <a:ext cx="3387725" cy="1162050"/>
          </a:xfrm>
          <a:prstGeom prst="rect">
            <a:avLst/>
          </a:prstGeom>
          <a:ln w="12700">
            <a:miter lim="400000"/>
          </a:ln>
        </p:spPr>
      </p:pic>
      <p:sp>
        <p:nvSpPr>
          <p:cNvPr id="6" name="标题文本"/>
          <p:cNvSpPr txBox="1">
            <a:spLocks noGrp="1"/>
          </p:cNvSpPr>
          <p:nvPr>
            <p:ph type="title"/>
          </p:nvPr>
        </p:nvSpPr>
        <p:spPr>
          <a:xfrm>
            <a:off x="1230630" y="184149"/>
            <a:ext cx="2192274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标题文本</a:t>
            </a:r>
          </a:p>
        </p:txBody>
      </p:sp>
      <p:sp>
        <p:nvSpPr>
          <p:cNvPr id="7" name="正文级别 1…"/>
          <p:cNvSpPr txBox="1">
            <a:spLocks noGrp="1"/>
          </p:cNvSpPr>
          <p:nvPr>
            <p:ph type="body" idx="1"/>
          </p:nvPr>
        </p:nvSpPr>
        <p:spPr>
          <a:xfrm>
            <a:off x="1230630" y="3200400"/>
            <a:ext cx="21922740"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lstStyle/>
          <a:p>
            <a:r>
              <a:t>正文级别 1</a:t>
            </a:r>
          </a:p>
          <a:p>
            <a:pPr lvl="1"/>
            <a:r>
              <a:t>正文级别 2</a:t>
            </a:r>
          </a:p>
          <a:p>
            <a:pPr lvl="2"/>
            <a:r>
              <a:t>正文级别 3</a:t>
            </a:r>
          </a:p>
          <a:p>
            <a:pPr lvl="3"/>
            <a:r>
              <a:t>正文级别 4</a:t>
            </a:r>
          </a:p>
          <a:p>
            <a:pPr lvl="4"/>
            <a:r>
              <a:t>正文级别 5</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3" r:id="rId12"/>
    <p:sldLayoutId id="2147483664" r:id="rId13"/>
  </p:sldLayoutIdLst>
  <p:transition spd="med"/>
  <p:hf sldNum="0" hdr="0" dt="0"/>
  <p:txStyles>
    <p:title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p:titleStyle>
    <p:bodyStyle>
      <a:lvl1pPr marL="568325" marR="0" indent="-568325"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1pPr>
      <a:lvl2pPr marL="1037051" marR="0" indent="-695739"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2pPr>
      <a:lvl3pPr marL="1238250" marR="0" indent="-609600"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3pPr>
      <a:lvl4pPr marL="1570037" marR="0" indent="-711200"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4pPr>
      <a:lvl5pPr marL="1775530" marR="0" indent="-686505"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5pPr>
      <a:lvl6pPr marL="22327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6pPr>
      <a:lvl7pPr marL="26899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7pPr>
      <a:lvl8pPr marL="31471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8pPr>
      <a:lvl9pPr marL="36043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9pPr>
    </p:bodyStyle>
    <p:otherStyle>
      <a:lvl1pPr marL="0" marR="0" indent="0"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1pPr>
      <a:lvl2pPr marL="0" marR="0" indent="455612"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2pPr>
      <a:lvl3pPr marL="0" marR="0" indent="912812"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3pPr>
      <a:lvl4pPr marL="0" marR="0" indent="1370012"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4pPr>
      <a:lvl5pPr marL="0" marR="0" indent="1827212"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5pPr>
      <a:lvl6pPr marL="0" marR="0" indent="0"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6pPr>
      <a:lvl7pPr marL="0" marR="0" indent="0"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7pPr>
      <a:lvl8pPr marL="0" marR="0" indent="0"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8pPr>
      <a:lvl9pPr marL="0" marR="0" indent="0" algn="r" defTabSz="1825625"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OUNDEC"/>
          <p:cNvSpPr txBox="1"/>
          <p:nvPr/>
        </p:nvSpPr>
        <p:spPr>
          <a:xfrm>
            <a:off x="1187404" y="342719"/>
            <a:ext cx="2715388" cy="75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000">
                <a:solidFill>
                  <a:srgbClr val="F2F0F0"/>
                </a:solidFill>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4000" b="1" i="0" u="none" strike="noStrike" kern="0" cap="none" spc="0" normalizeH="0" baseline="0" noProof="0">
                <a:ln>
                  <a:noFill/>
                </a:ln>
                <a:solidFill>
                  <a:srgbClr val="F2F0F0"/>
                </a:solidFill>
                <a:effectLst/>
                <a:uLnTx/>
                <a:uFillTx/>
                <a:latin typeface="Helvetica Neue"/>
                <a:sym typeface="Helvetica Neue"/>
              </a:rPr>
              <a:t>SOUNDEC</a:t>
            </a:r>
          </a:p>
        </p:txBody>
      </p:sp>
      <p:pic>
        <p:nvPicPr>
          <p:cNvPr id="580" name="Soundec_White.png" descr="Soundec_White.png"/>
          <p:cNvPicPr>
            <a:picLocks noChangeAspect="1"/>
          </p:cNvPicPr>
          <p:nvPr/>
        </p:nvPicPr>
        <p:blipFill>
          <a:blip r:embed="rId2" cstate="print"/>
          <a:stretch>
            <a:fillRect/>
          </a:stretch>
        </p:blipFill>
        <p:spPr>
          <a:xfrm>
            <a:off x="53067" y="211271"/>
            <a:ext cx="1039187" cy="1013336"/>
          </a:xfrm>
          <a:prstGeom prst="rect">
            <a:avLst/>
          </a:prstGeom>
          <a:ln w="12700">
            <a:miter lim="400000"/>
          </a:ln>
        </p:spPr>
      </p:pic>
      <p:sp>
        <p:nvSpPr>
          <p:cNvPr id="2" name="Kickoff">
            <a:extLst>
              <a:ext uri="{FF2B5EF4-FFF2-40B4-BE49-F238E27FC236}">
                <a16:creationId xmlns:a16="http://schemas.microsoft.com/office/drawing/2014/main" id="{DF9C4386-67C0-4065-8893-CD2C2E38E447}"/>
              </a:ext>
            </a:extLst>
          </p:cNvPr>
          <p:cNvSpPr txBox="1"/>
          <p:nvPr/>
        </p:nvSpPr>
        <p:spPr>
          <a:xfrm>
            <a:off x="6061214" y="6412776"/>
            <a:ext cx="11284272" cy="3375923"/>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71437" tIns="71437" rIns="71437" bIns="71437" anchor="ctr">
            <a:spAutoFit/>
          </a:bodyPr>
          <a:lstStyle>
            <a:lvl1pPr>
              <a:defRPr sz="5600" b="0">
                <a:solidFill>
                  <a:srgbClr val="650F18"/>
                </a:solidFill>
                <a:latin typeface="Microsoft Sans Serif"/>
                <a:ea typeface="Microsoft Sans Serif"/>
                <a:cs typeface="Microsoft Sans Serif"/>
                <a:sym typeface="Microsoft Sans Serif"/>
              </a:defRPr>
            </a:lvl1pPr>
          </a:lstStyle>
          <a:p>
            <a:pPr lvl="0">
              <a:defRPr/>
            </a:pPr>
            <a:r>
              <a:rPr lang="zh-CN" altLang="en-US" sz="7200" b="1" dirty="0">
                <a:solidFill>
                  <a:schemeClr val="tx1"/>
                </a:solidFill>
                <a:latin typeface="微软雅黑" panose="020B0503020204020204" pitchFamily="34" charset="-122"/>
                <a:ea typeface="微软雅黑" panose="020B0503020204020204" pitchFamily="34" charset="-122"/>
              </a:rPr>
              <a:t>九音科技音频芯片</a:t>
            </a:r>
            <a:r>
              <a:rPr lang="en-US" altLang="zh-CN" sz="7200" dirty="0">
                <a:solidFill>
                  <a:schemeClr val="tx1"/>
                </a:solidFill>
                <a:latin typeface="微软雅黑" panose="020B0503020204020204" pitchFamily="34" charset="-122"/>
                <a:ea typeface="微软雅黑" panose="020B0503020204020204" pitchFamily="34" charset="-122"/>
              </a:rPr>
              <a:t> </a:t>
            </a:r>
          </a:p>
          <a:p>
            <a:pPr lvl="0">
              <a:defRPr/>
            </a:pPr>
            <a:endParaRPr lang="en-US" altLang="zh-CN" sz="7200" dirty="0">
              <a:solidFill>
                <a:schemeClr val="tx1"/>
              </a:solidFill>
              <a:latin typeface="微软雅黑" panose="020B0503020204020204" pitchFamily="34" charset="-122"/>
              <a:ea typeface="微软雅黑" panose="020B0503020204020204" pitchFamily="34" charset="-122"/>
            </a:endParaRPr>
          </a:p>
          <a:p>
            <a:pPr lvl="0">
              <a:defRPr/>
            </a:pPr>
            <a:r>
              <a:rPr lang="zh-CN" altLang="en-US" sz="6600" dirty="0">
                <a:solidFill>
                  <a:schemeClr val="tx1"/>
                </a:solidFill>
                <a:latin typeface="微软雅黑" panose="020B0503020204020204" pitchFamily="34" charset="-122"/>
                <a:ea typeface="微软雅黑" panose="020B0503020204020204" pitchFamily="34" charset="-122"/>
              </a:rPr>
              <a:t>产品介绍</a:t>
            </a:r>
            <a:endParaRPr lang="en-US" altLang="zh-CN" sz="6600" dirty="0">
              <a:solidFill>
                <a:schemeClr val="tx1"/>
              </a:solidFill>
              <a:latin typeface="微软雅黑" panose="020B0503020204020204" pitchFamily="34" charset="-122"/>
              <a:ea typeface="微软雅黑" panose="020B0503020204020204" pitchFamily="34" charset="-122"/>
            </a:endParaRPr>
          </a:p>
        </p:txBody>
      </p:sp>
      <p:pic>
        <p:nvPicPr>
          <p:cNvPr id="3" name="图像" descr="图像">
            <a:extLst>
              <a:ext uri="{FF2B5EF4-FFF2-40B4-BE49-F238E27FC236}">
                <a16:creationId xmlns:a16="http://schemas.microsoft.com/office/drawing/2014/main" id="{BABC7EB0-2341-463A-80C5-E6C6583F8E8A}"/>
              </a:ext>
            </a:extLst>
          </p:cNvPr>
          <p:cNvPicPr>
            <a:picLocks noChangeAspect="1"/>
          </p:cNvPicPr>
          <p:nvPr/>
        </p:nvPicPr>
        <p:blipFill>
          <a:blip r:embed="rId3"/>
          <a:stretch>
            <a:fillRect/>
          </a:stretch>
        </p:blipFill>
        <p:spPr>
          <a:xfrm>
            <a:off x="9835929" y="1825925"/>
            <a:ext cx="3734843" cy="3641936"/>
          </a:xfrm>
          <a:prstGeom prst="rect">
            <a:avLst/>
          </a:prstGeom>
          <a:ln w="12700">
            <a:miter lim="400000"/>
          </a:ln>
        </p:spPr>
      </p:pic>
      <p:sp>
        <p:nvSpPr>
          <p:cNvPr id="4" name="Kickoff">
            <a:extLst>
              <a:ext uri="{FF2B5EF4-FFF2-40B4-BE49-F238E27FC236}">
                <a16:creationId xmlns:a16="http://schemas.microsoft.com/office/drawing/2014/main" id="{31DD3E92-BD91-47CF-913B-D2B233C17CA8}"/>
              </a:ext>
            </a:extLst>
          </p:cNvPr>
          <p:cNvSpPr txBox="1"/>
          <p:nvPr/>
        </p:nvSpPr>
        <p:spPr>
          <a:xfrm>
            <a:off x="6492910" y="11211226"/>
            <a:ext cx="10420879" cy="698267"/>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dk1"/>
          </a:lnRef>
          <a:fillRef idx="1">
            <a:schemeClr val="lt1"/>
          </a:fillRef>
          <a:effectRef idx="0">
            <a:schemeClr val="dk1"/>
          </a:effectRef>
          <a:fontRef idx="minor">
            <a:schemeClr val="dk1"/>
          </a:fontRef>
        </p:style>
        <p:txBody>
          <a:bodyPr wrap="square" lIns="71437" tIns="71437" rIns="71437" bIns="71437" anchor="ctr">
            <a:spAutoFit/>
          </a:bodyPr>
          <a:lstStyle>
            <a:lvl1pPr>
              <a:defRPr sz="5600" b="0">
                <a:solidFill>
                  <a:srgbClr val="650F18"/>
                </a:solidFill>
                <a:latin typeface="Microsoft Sans Serif"/>
                <a:ea typeface="Microsoft Sans Serif"/>
                <a:cs typeface="Microsoft Sans Serif"/>
                <a:sym typeface="Microsoft Sans Serif"/>
              </a:defRPr>
            </a:lvl1pPr>
          </a:lstStyle>
          <a:p>
            <a:pPr lvl="0">
              <a:defRPr/>
            </a:pPr>
            <a:r>
              <a:rPr lang="en-US" altLang="zh-CN" sz="3600" dirty="0">
                <a:solidFill>
                  <a:schemeClr val="tx1"/>
                </a:solidFill>
                <a:latin typeface="微软雅黑" panose="020B0503020204020204" pitchFamily="34" charset="-122"/>
                <a:ea typeface="微软雅黑" panose="020B0503020204020204" pitchFamily="34" charset="-122"/>
              </a:rPr>
              <a:t>SOUNDEC, 2021-3-1</a:t>
            </a:r>
          </a:p>
        </p:txBody>
      </p:sp>
    </p:spTree>
    <p:extLst>
      <p:ext uri="{BB962C8B-B14F-4D97-AF65-F5344CB8AC3E}">
        <p14:creationId xmlns:p14="http://schemas.microsoft.com/office/powerpoint/2010/main" val="546828720"/>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OUNDEC"/>
          <p:cNvSpPr txBox="1"/>
          <p:nvPr/>
        </p:nvSpPr>
        <p:spPr>
          <a:xfrm>
            <a:off x="1187404" y="342719"/>
            <a:ext cx="2715388" cy="75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000">
                <a:solidFill>
                  <a:srgbClr val="F2F0F0"/>
                </a:solidFill>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4000" b="1" i="0" u="none" strike="noStrike" kern="0" cap="none" spc="0" normalizeH="0" baseline="0" noProof="0">
                <a:ln>
                  <a:noFill/>
                </a:ln>
                <a:solidFill>
                  <a:srgbClr val="F2F0F0"/>
                </a:solidFill>
                <a:effectLst/>
                <a:uLnTx/>
                <a:uFillTx/>
                <a:latin typeface="Helvetica Neue"/>
                <a:sym typeface="Helvetica Neue"/>
              </a:rPr>
              <a:t>SOUNDEC</a:t>
            </a:r>
          </a:p>
        </p:txBody>
      </p:sp>
      <p:pic>
        <p:nvPicPr>
          <p:cNvPr id="580" name="Soundec_White.png" descr="Soundec_White.png"/>
          <p:cNvPicPr>
            <a:picLocks noChangeAspect="1"/>
          </p:cNvPicPr>
          <p:nvPr/>
        </p:nvPicPr>
        <p:blipFill>
          <a:blip r:embed="rId2" cstate="print"/>
          <a:stretch>
            <a:fillRect/>
          </a:stretch>
        </p:blipFill>
        <p:spPr>
          <a:xfrm>
            <a:off x="53067" y="211271"/>
            <a:ext cx="1039187" cy="1013336"/>
          </a:xfrm>
          <a:prstGeom prst="rect">
            <a:avLst/>
          </a:prstGeom>
          <a:ln w="12700">
            <a:miter lim="400000"/>
          </a:ln>
        </p:spPr>
      </p:pic>
      <p:sp>
        <p:nvSpPr>
          <p:cNvPr id="2" name="Kickoff">
            <a:extLst>
              <a:ext uri="{FF2B5EF4-FFF2-40B4-BE49-F238E27FC236}">
                <a16:creationId xmlns:a16="http://schemas.microsoft.com/office/drawing/2014/main" id="{DF9C4386-67C0-4065-8893-CD2C2E38E447}"/>
              </a:ext>
            </a:extLst>
          </p:cNvPr>
          <p:cNvSpPr txBox="1"/>
          <p:nvPr/>
        </p:nvSpPr>
        <p:spPr>
          <a:xfrm>
            <a:off x="6549864" y="5752900"/>
            <a:ext cx="11284272" cy="2210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71437" tIns="71437" rIns="71437" bIns="71437" anchor="ctr">
            <a:noAutofit/>
          </a:bodyPr>
          <a:lstStyle>
            <a:lvl1pPr>
              <a:defRPr sz="5600" b="0">
                <a:solidFill>
                  <a:srgbClr val="650F18"/>
                </a:solidFill>
                <a:latin typeface="Microsoft Sans Serif"/>
                <a:ea typeface="Microsoft Sans Serif"/>
                <a:cs typeface="Microsoft Sans Serif"/>
                <a:sym typeface="Microsoft Sans Serif"/>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zh-CN" altLang="en-US" sz="72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icrosoft Sans Serif"/>
              </a:rPr>
              <a:t>声学整体解决方案介绍</a:t>
            </a:r>
          </a:p>
        </p:txBody>
      </p:sp>
    </p:spTree>
    <p:extLst>
      <p:ext uri="{BB962C8B-B14F-4D97-AF65-F5344CB8AC3E}">
        <p14:creationId xmlns:p14="http://schemas.microsoft.com/office/powerpoint/2010/main" val="1048490831"/>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5245542" y="227189"/>
            <a:ext cx="8739197" cy="1028957"/>
          </a:xfrm>
        </p:spPr>
        <p:txBody>
          <a:bodyPr>
            <a:noAutofit/>
          </a:bodyPr>
          <a:lstStyle/>
          <a:p>
            <a:pPr algn="ctr"/>
            <a:r>
              <a:rPr lang="zh-CN" altLang="en-US" sz="6400" dirty="0"/>
              <a:t>方案介绍</a:t>
            </a:r>
            <a:r>
              <a:rPr lang="en-US" altLang="zh-CN" sz="6400" dirty="0"/>
              <a:t>-</a:t>
            </a:r>
            <a:r>
              <a:rPr lang="zh-CN" altLang="en-US" sz="6400" dirty="0"/>
              <a:t>超级抗噪耳机</a:t>
            </a:r>
          </a:p>
        </p:txBody>
      </p:sp>
      <p:sp>
        <p:nvSpPr>
          <p:cNvPr id="7" name="标题 1">
            <a:extLst>
              <a:ext uri="{FF2B5EF4-FFF2-40B4-BE49-F238E27FC236}">
                <a16:creationId xmlns:a16="http://schemas.microsoft.com/office/drawing/2014/main" id="{5BA2C093-BBC0-4286-8016-8D1805991E70}"/>
              </a:ext>
            </a:extLst>
          </p:cNvPr>
          <p:cNvSpPr txBox="1">
            <a:spLocks/>
          </p:cNvSpPr>
          <p:nvPr/>
        </p:nvSpPr>
        <p:spPr>
          <a:xfrm>
            <a:off x="0" y="218563"/>
            <a:ext cx="24384000" cy="1412874"/>
          </a:xfrm>
          <a:prstGeom prst="rect">
            <a:avLst/>
          </a:prstGeom>
        </p:spPr>
        <p:txBody>
          <a:bodyPr>
            <a:noAutofit/>
          </a:bodyPr>
          <a:lst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a:lstStyle>
          <a:p>
            <a:pPr hangingPunct="1"/>
            <a:endParaRPr lang="zh-CN" altLang="en-US" sz="56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E271F73-2AC8-4E0E-B25C-AE9B1CF85ABF}"/>
              </a:ext>
            </a:extLst>
          </p:cNvPr>
          <p:cNvSpPr txBox="1"/>
          <p:nvPr/>
        </p:nvSpPr>
        <p:spPr>
          <a:xfrm>
            <a:off x="3079688" y="12335411"/>
            <a:ext cx="2674976" cy="646331"/>
          </a:xfrm>
          <a:prstGeom prst="rect">
            <a:avLst/>
          </a:prstGeom>
          <a:noFill/>
        </p:spPr>
        <p:txBody>
          <a:bodyPr wrap="square" rtlCol="0">
            <a:spAutoFit/>
          </a:bodyPr>
          <a:lstStyle/>
          <a:p>
            <a:pPr algn="l" defTabSz="1828800" hangingPunct="1"/>
            <a:r>
              <a:rPr lang="zh-CN" altLang="en-US" sz="3600" b="0" kern="1200" dirty="0">
                <a:solidFill>
                  <a:prstClr val="black"/>
                </a:solidFill>
                <a:latin typeface="微软雅黑" panose="020B0503020204020204" pitchFamily="34" charset="-122"/>
                <a:ea typeface="微软雅黑" panose="020B0503020204020204" pitchFamily="34" charset="-122"/>
                <a:cs typeface="+mn-cs"/>
              </a:rPr>
              <a:t>产品图片</a:t>
            </a:r>
          </a:p>
        </p:txBody>
      </p:sp>
      <p:sp>
        <p:nvSpPr>
          <p:cNvPr id="10" name="文本框 9">
            <a:extLst>
              <a:ext uri="{FF2B5EF4-FFF2-40B4-BE49-F238E27FC236}">
                <a16:creationId xmlns:a16="http://schemas.microsoft.com/office/drawing/2014/main" id="{80D080FA-07C6-44E2-A80A-D1261EB30569}"/>
              </a:ext>
            </a:extLst>
          </p:cNvPr>
          <p:cNvSpPr txBox="1"/>
          <p:nvPr/>
        </p:nvSpPr>
        <p:spPr>
          <a:xfrm>
            <a:off x="8431082" y="3050773"/>
            <a:ext cx="6318588" cy="10572959"/>
          </a:xfrm>
          <a:prstGeom prst="rect">
            <a:avLst/>
          </a:prstGeom>
          <a:noFill/>
        </p:spPr>
        <p:txBody>
          <a:bodyPr wrap="square">
            <a:spAutoFit/>
          </a:bodyPr>
          <a:lstStyle/>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耳道拾音技术（国际专利）</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超强通话降噪（环境噪声</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t>
            </a:r>
            <a:r>
              <a:rPr lang="zh-CN" altLang="en-US" sz="2800" kern="1200" dirty="0">
                <a:solidFill>
                  <a:prstClr val="black"/>
                </a:solidFill>
                <a:latin typeface="微软雅黑" panose="020B0503020204020204" pitchFamily="34" charset="-122"/>
                <a:ea typeface="微软雅黑" panose="020B0503020204020204" pitchFamily="34" charset="-122"/>
                <a:cs typeface="+mn-cs"/>
              </a:rPr>
              <a:t>风噪）</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en-US" altLang="zh-CN" sz="2800" b="0" kern="1200" dirty="0">
                <a:solidFill>
                  <a:prstClr val="black"/>
                </a:solidFill>
                <a:latin typeface="微软雅黑" panose="020B0503020204020204" pitchFamily="34" charset="-122"/>
                <a:ea typeface="微软雅黑" panose="020B0503020204020204" pitchFamily="34" charset="-122"/>
                <a:cs typeface="+mn-cs"/>
              </a:rPr>
              <a:t>100dB</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白噪     清晰通话</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en-US" altLang="zh-CN" sz="2800" b="0" kern="1200" dirty="0">
                <a:solidFill>
                  <a:prstClr val="black"/>
                </a:solidFill>
                <a:latin typeface="微软雅黑" panose="020B0503020204020204" pitchFamily="34" charset="-122"/>
                <a:ea typeface="微软雅黑" panose="020B0503020204020204" pitchFamily="34" charset="-122"/>
                <a:cs typeface="+mn-cs"/>
              </a:rPr>
              <a:t>6-7</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级（</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15m/s</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）强风  清晰通话</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类“腹语”通话（窃窃私语）</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高品质音乐播放增强效果</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低音增强</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动态均衡</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响度（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Loudness</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150000"/>
              </a:lnSpc>
              <a:buFont typeface="Arial" panose="020B0604020202020204" pitchFamily="34" charset="0"/>
              <a:buChar char="•"/>
            </a:pPr>
            <a:r>
              <a:rPr lang="en-US" altLang="zh-CN" sz="2800" b="0" kern="1200" dirty="0">
                <a:solidFill>
                  <a:prstClr val="black"/>
                </a:solidFill>
                <a:latin typeface="微软雅黑" panose="020B0503020204020204" pitchFamily="34" charset="-122"/>
                <a:ea typeface="微软雅黑" panose="020B0503020204020204" pitchFamily="34" charset="-122"/>
                <a:cs typeface="+mn-cs"/>
              </a:rPr>
              <a:t>……</a:t>
            </a:r>
          </a:p>
        </p:txBody>
      </p:sp>
      <p:sp>
        <p:nvSpPr>
          <p:cNvPr id="11" name="文本框 10">
            <a:extLst>
              <a:ext uri="{FF2B5EF4-FFF2-40B4-BE49-F238E27FC236}">
                <a16:creationId xmlns:a16="http://schemas.microsoft.com/office/drawing/2014/main" id="{CE1EE651-067A-4805-9CA2-282BDABE4D95}"/>
              </a:ext>
            </a:extLst>
          </p:cNvPr>
          <p:cNvSpPr txBox="1"/>
          <p:nvPr/>
        </p:nvSpPr>
        <p:spPr>
          <a:xfrm>
            <a:off x="843108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12" name="文本框 11">
            <a:extLst>
              <a:ext uri="{FF2B5EF4-FFF2-40B4-BE49-F238E27FC236}">
                <a16:creationId xmlns:a16="http://schemas.microsoft.com/office/drawing/2014/main" id="{D7D707B8-A23C-49C9-941E-5119D14BFD73}"/>
              </a:ext>
            </a:extLst>
          </p:cNvPr>
          <p:cNvSpPr txBox="1"/>
          <p:nvPr/>
        </p:nvSpPr>
        <p:spPr>
          <a:xfrm>
            <a:off x="18409227" y="250465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graphicFrame>
        <p:nvGraphicFramePr>
          <p:cNvPr id="13" name="表格 12">
            <a:extLst>
              <a:ext uri="{FF2B5EF4-FFF2-40B4-BE49-F238E27FC236}">
                <a16:creationId xmlns:a16="http://schemas.microsoft.com/office/drawing/2014/main" id="{0F575F27-0623-4744-BED4-DCC8976FBDFD}"/>
              </a:ext>
            </a:extLst>
          </p:cNvPr>
          <p:cNvGraphicFramePr>
            <a:graphicFrameLocks noGrp="1"/>
          </p:cNvGraphicFramePr>
          <p:nvPr/>
        </p:nvGraphicFramePr>
        <p:xfrm>
          <a:off x="15395609" y="3617139"/>
          <a:ext cx="7674690" cy="8495942"/>
        </p:xfrm>
        <a:graphic>
          <a:graphicData uri="http://schemas.openxmlformats.org/drawingml/2006/table">
            <a:tbl>
              <a:tblPr>
                <a:tableStyleId>{9D7B26C5-4107-4FEC-AEDC-1716B250A1EF}</a:tableStyleId>
              </a:tblPr>
              <a:tblGrid>
                <a:gridCol w="2750350">
                  <a:extLst>
                    <a:ext uri="{9D8B030D-6E8A-4147-A177-3AD203B41FA5}">
                      <a16:colId xmlns:a16="http://schemas.microsoft.com/office/drawing/2014/main" val="2451420900"/>
                    </a:ext>
                  </a:extLst>
                </a:gridCol>
                <a:gridCol w="4924340">
                  <a:extLst>
                    <a:ext uri="{9D8B030D-6E8A-4147-A177-3AD203B41FA5}">
                      <a16:colId xmlns:a16="http://schemas.microsoft.com/office/drawing/2014/main" val="67434389"/>
                    </a:ext>
                  </a:extLst>
                </a:gridCol>
              </a:tblGrid>
              <a:tr h="910474">
                <a:tc>
                  <a:txBody>
                    <a:bodyPr/>
                    <a:lstStyle/>
                    <a:p>
                      <a:pPr algn="l" fontAlgn="b"/>
                      <a:r>
                        <a:rPr lang="zh-CN" altLang="en-US" sz="2800" b="1" u="none" strike="noStrike" dirty="0">
                          <a:effectLst/>
                        </a:rPr>
                        <a:t>方案类型</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b="1" i="0" u="none" strike="noStrike" dirty="0">
                          <a:solidFill>
                            <a:srgbClr val="000000"/>
                          </a:solidFill>
                          <a:effectLst/>
                          <a:latin typeface="等线" panose="02010600030101010101" pitchFamily="2" charset="-122"/>
                          <a:ea typeface="+mn-ea"/>
                        </a:rPr>
                        <a:t>无麦</a:t>
                      </a:r>
                      <a:r>
                        <a:rPr lang="en-US" altLang="zh-CN" sz="2800" b="1" i="0" u="none" strike="noStrike" dirty="0">
                          <a:solidFill>
                            <a:srgbClr val="000000"/>
                          </a:solidFill>
                          <a:effectLst/>
                          <a:latin typeface="等线" panose="02010600030101010101" pitchFamily="2" charset="-122"/>
                          <a:ea typeface="+mn-ea"/>
                        </a:rPr>
                        <a:t>/</a:t>
                      </a:r>
                      <a:r>
                        <a:rPr lang="zh-CN" altLang="en-US" sz="2800" b="1" i="0" u="none" strike="noStrike" dirty="0">
                          <a:solidFill>
                            <a:srgbClr val="000000"/>
                          </a:solidFill>
                          <a:effectLst/>
                          <a:latin typeface="等线" panose="02010600030101010101" pitchFamily="2" charset="-122"/>
                          <a:ea typeface="+mn-ea"/>
                        </a:rPr>
                        <a:t>单麦</a:t>
                      </a:r>
                      <a:r>
                        <a:rPr lang="en-US" altLang="zh-CN" sz="2800" b="1" i="0" u="none" strike="noStrike" dirty="0">
                          <a:solidFill>
                            <a:srgbClr val="000000"/>
                          </a:solidFill>
                          <a:effectLst/>
                          <a:latin typeface="等线" panose="02010600030101010101" pitchFamily="2" charset="-122"/>
                          <a:ea typeface="+mn-ea"/>
                        </a:rPr>
                        <a:t>/</a:t>
                      </a:r>
                      <a:r>
                        <a:rPr lang="zh-CN" altLang="en-US" sz="2800" b="1" i="0" u="none" strike="noStrike" dirty="0">
                          <a:solidFill>
                            <a:srgbClr val="000000"/>
                          </a:solidFill>
                          <a:effectLst/>
                          <a:latin typeface="等线" panose="02010600030101010101" pitchFamily="2" charset="-122"/>
                          <a:ea typeface="+mn-ea"/>
                        </a:rPr>
                        <a:t>双麦</a:t>
                      </a:r>
                      <a:r>
                        <a:rPr lang="en-US" altLang="zh-CN" sz="2800" b="1" i="0" u="none" strike="noStrike" dirty="0">
                          <a:solidFill>
                            <a:srgbClr val="000000"/>
                          </a:solidFill>
                          <a:effectLst/>
                          <a:latin typeface="等线" panose="02010600030101010101" pitchFamily="2" charset="-122"/>
                          <a:ea typeface="+mn-ea"/>
                        </a:rPr>
                        <a:t>/</a:t>
                      </a:r>
                      <a:r>
                        <a:rPr lang="zh-CN" altLang="en-US" sz="2800" b="1" i="0" u="none" strike="noStrike" dirty="0">
                          <a:solidFill>
                            <a:srgbClr val="000000"/>
                          </a:solidFill>
                          <a:effectLst/>
                          <a:latin typeface="等线" panose="02010600030101010101" pitchFamily="2" charset="-122"/>
                          <a:ea typeface="+mn-ea"/>
                        </a:rPr>
                        <a:t>三麦</a:t>
                      </a:r>
                    </a:p>
                  </a:txBody>
                  <a:tcPr marL="12700" marR="12700" marT="12700" marB="0" anchor="ctr"/>
                </a:tc>
                <a:extLst>
                  <a:ext uri="{0D108BD9-81ED-4DB2-BD59-A6C34878D82A}">
                    <a16:rowId xmlns:a16="http://schemas.microsoft.com/office/drawing/2014/main" val="1155663331"/>
                  </a:ext>
                </a:extLst>
              </a:tr>
              <a:tr h="827092">
                <a:tc>
                  <a:txBody>
                    <a:bodyPr/>
                    <a:lstStyle/>
                    <a:p>
                      <a:pPr algn="l" fontAlgn="b"/>
                      <a:r>
                        <a:rPr lang="zh-CN" altLang="en-US" sz="2800" b="1" u="none" strike="noStrike" dirty="0">
                          <a:effectLst/>
                        </a:rPr>
                        <a:t>产品形态</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tc>
                  <a:txBody>
                    <a:bodyPr/>
                    <a:lstStyle/>
                    <a:p>
                      <a:pPr algn="l" fontAlgn="b"/>
                      <a:r>
                        <a:rPr lang="zh-CN" altLang="en-US" sz="2800" u="none" strike="noStrike" dirty="0">
                          <a:effectLst/>
                        </a:rPr>
                        <a:t>单耳</a:t>
                      </a:r>
                      <a:r>
                        <a:rPr lang="en-US" altLang="zh-CN" sz="2800" u="none" strike="noStrike" dirty="0">
                          <a:effectLst/>
                        </a:rPr>
                        <a:t>/</a:t>
                      </a:r>
                      <a:r>
                        <a:rPr lang="en-US" sz="2800" u="none" strike="noStrike" dirty="0">
                          <a:effectLst/>
                        </a:rPr>
                        <a:t>TWS / </a:t>
                      </a:r>
                      <a:r>
                        <a:rPr lang="zh-CN" altLang="en-US" sz="2800" u="none" strike="noStrike" dirty="0">
                          <a:effectLst/>
                        </a:rPr>
                        <a:t>颈挂式</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extLst>
                  <a:ext uri="{0D108BD9-81ED-4DB2-BD59-A6C34878D82A}">
                    <a16:rowId xmlns:a16="http://schemas.microsoft.com/office/drawing/2014/main" val="799030186"/>
                  </a:ext>
                </a:extLst>
              </a:tr>
              <a:tr h="827092">
                <a:tc>
                  <a:txBody>
                    <a:bodyPr/>
                    <a:lstStyle/>
                    <a:p>
                      <a:pPr algn="l" fontAlgn="b"/>
                      <a:r>
                        <a:rPr lang="zh-CN" altLang="en-US" sz="2800" b="1" u="none" strike="noStrike" dirty="0">
                          <a:effectLst/>
                        </a:rPr>
                        <a:t>耳机类型</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tc>
                  <a:txBody>
                    <a:bodyPr/>
                    <a:lstStyle/>
                    <a:p>
                      <a:pPr algn="l" fontAlgn="b"/>
                      <a:r>
                        <a:rPr lang="zh-CN" altLang="en-US" sz="2800" u="none" strike="noStrike" dirty="0">
                          <a:effectLst/>
                        </a:rPr>
                        <a:t>入耳式</a:t>
                      </a:r>
                      <a:endParaRPr lang="zh-CN" altLang="en-US" sz="2800" b="0"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extLst>
                  <a:ext uri="{0D108BD9-81ED-4DB2-BD59-A6C34878D82A}">
                    <a16:rowId xmlns:a16="http://schemas.microsoft.com/office/drawing/2014/main" val="3024715519"/>
                  </a:ext>
                </a:extLst>
              </a:tr>
              <a:tr h="827092">
                <a:tc>
                  <a:txBody>
                    <a:bodyPr/>
                    <a:lstStyle/>
                    <a:p>
                      <a:pPr algn="l" fontAlgn="b"/>
                      <a:r>
                        <a:rPr lang="zh-CN" altLang="en-US" sz="2800" b="1" i="0" u="none" strike="noStrike" dirty="0">
                          <a:solidFill>
                            <a:srgbClr val="000000"/>
                          </a:solidFill>
                          <a:effectLst/>
                          <a:latin typeface="等线" panose="02010600030101010101" pitchFamily="2" charset="-122"/>
                          <a:ea typeface="等线" panose="02010600030101010101" pitchFamily="2" charset="-122"/>
                        </a:rPr>
                        <a:t>应用场景</a:t>
                      </a: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u="none" strike="noStrike" dirty="0">
                          <a:effectLst/>
                        </a:rPr>
                        <a:t>全场景、全天候</a:t>
                      </a:r>
                      <a:endParaRPr lang="en-US" altLang="zh-CN" sz="2800" u="none" strike="noStrike" dirty="0">
                        <a:effectLst/>
                      </a:endParaRPr>
                    </a:p>
                  </a:txBody>
                  <a:tcPr marL="12700" marR="12700" marT="12700" marB="0" anchor="ctr"/>
                </a:tc>
                <a:extLst>
                  <a:ext uri="{0D108BD9-81ED-4DB2-BD59-A6C34878D82A}">
                    <a16:rowId xmlns:a16="http://schemas.microsoft.com/office/drawing/2014/main" val="2583016022"/>
                  </a:ext>
                </a:extLst>
              </a:tr>
              <a:tr h="827092">
                <a:tc>
                  <a:txBody>
                    <a:bodyPr/>
                    <a:lstStyle/>
                    <a:p>
                      <a:pPr algn="l" fontAlgn="b"/>
                      <a:r>
                        <a:rPr lang="zh-CN" altLang="en-US" sz="2800" b="1" u="none" strike="noStrike" dirty="0">
                          <a:effectLst/>
                        </a:rPr>
                        <a:t>麦克风</a:t>
                      </a:r>
                      <a:endParaRPr lang="zh-CN" altLang="en-US" sz="2800" b="1"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u="none" strike="noStrike" dirty="0">
                          <a:effectLst/>
                        </a:rPr>
                        <a:t>AMIC/DMIC </a:t>
                      </a:r>
                      <a:endParaRPr lang="en-US" altLang="zh-CN" sz="2800" b="0" i="0" u="none" strike="noStrike" dirty="0">
                        <a:solidFill>
                          <a:srgbClr val="000000"/>
                        </a:solidFill>
                        <a:effectLst/>
                        <a:latin typeface="等线" panose="02010600030101010101" pitchFamily="2" charset="-122"/>
                        <a:ea typeface="+mn-ea"/>
                      </a:endParaRPr>
                    </a:p>
                  </a:txBody>
                  <a:tcPr marL="12700" marR="12700" marT="12700" marB="0" anchor="ctr"/>
                </a:tc>
                <a:extLst>
                  <a:ext uri="{0D108BD9-81ED-4DB2-BD59-A6C34878D82A}">
                    <a16:rowId xmlns:a16="http://schemas.microsoft.com/office/drawing/2014/main" val="1119804861"/>
                  </a:ext>
                </a:extLst>
              </a:tr>
              <a:tr h="827092">
                <a:tc>
                  <a:txBody>
                    <a:bodyPr/>
                    <a:lstStyle/>
                    <a:p>
                      <a:pPr algn="l" fontAlgn="ctr"/>
                      <a:r>
                        <a:rPr lang="zh-CN" altLang="en-US" sz="2800" b="1" i="0" u="none" strike="noStrike" dirty="0">
                          <a:solidFill>
                            <a:srgbClr val="000000"/>
                          </a:solidFill>
                          <a:effectLst/>
                          <a:latin typeface="等线" panose="02010600030101010101" pitchFamily="2" charset="-122"/>
                          <a:ea typeface="等线" panose="02010600030101010101" pitchFamily="2" charset="-122"/>
                        </a:rPr>
                        <a:t>通话降噪深度</a:t>
                      </a:r>
                    </a:p>
                  </a:txBody>
                  <a:tcPr marL="12700" marR="12700" marT="12700" marB="0" anchor="ctr"/>
                </a:tc>
                <a:tc>
                  <a:txBody>
                    <a:bodyPr/>
                    <a:lstStyle/>
                    <a:p>
                      <a:pPr algn="l" fontAlgn="b"/>
                      <a:r>
                        <a:rPr lang="en-US" altLang="zh-CN" sz="2800" b="0" i="0" u="none" strike="noStrike" dirty="0">
                          <a:solidFill>
                            <a:srgbClr val="000000"/>
                          </a:solidFill>
                          <a:effectLst/>
                          <a:latin typeface="等线" panose="02010600030101010101" pitchFamily="2" charset="-122"/>
                          <a:ea typeface="等线" panose="02010600030101010101" pitchFamily="2" charset="-122"/>
                        </a:rPr>
                        <a:t>20dB</a:t>
                      </a:r>
                      <a:endParaRPr lang="en-US" sz="2800" b="0" i="0" u="none" strike="noStrike" dirty="0">
                        <a:solidFill>
                          <a:srgbClr val="000000"/>
                        </a:solidFill>
                        <a:effectLst/>
                        <a:latin typeface="等线" panose="02010600030101010101" pitchFamily="2" charset="-122"/>
                        <a:ea typeface="等线" panose="02010600030101010101" pitchFamily="2" charset="-122"/>
                      </a:endParaRPr>
                    </a:p>
                  </a:txBody>
                  <a:tcPr marL="12700" marR="12700" marT="12700" marB="0" anchor="ctr"/>
                </a:tc>
                <a:extLst>
                  <a:ext uri="{0D108BD9-81ED-4DB2-BD59-A6C34878D82A}">
                    <a16:rowId xmlns:a16="http://schemas.microsoft.com/office/drawing/2014/main" val="2660722177"/>
                  </a:ext>
                </a:extLst>
              </a:tr>
              <a:tr h="851522">
                <a:tc>
                  <a:txBody>
                    <a:bodyPr/>
                    <a:lstStyle/>
                    <a:p>
                      <a:pPr algn="l" fontAlgn="ctr"/>
                      <a:r>
                        <a:rPr lang="zh-CN" altLang="en-US" sz="2800" b="1" i="0" u="none" strike="noStrike" dirty="0">
                          <a:solidFill>
                            <a:srgbClr val="000000"/>
                          </a:solidFill>
                          <a:effectLst/>
                          <a:latin typeface="等线" panose="02010600030101010101" pitchFamily="2" charset="-122"/>
                          <a:ea typeface="等线" panose="02010600030101010101" pitchFamily="2" charset="-122"/>
                        </a:rPr>
                        <a:t>输出功率</a:t>
                      </a:r>
                    </a:p>
                  </a:txBody>
                  <a:tcPr marL="12700" marR="12700" marT="12700" marB="0" anchor="ctr"/>
                </a:tc>
                <a:tc rowSpan="2">
                  <a:txBody>
                    <a:bodyPr/>
                    <a:lstStyle/>
                    <a:p>
                      <a:pPr algn="l" fontAlgn="b"/>
                      <a:r>
                        <a:rPr lang="en-US" altLang="zh-CN" sz="2800" b="0" i="0" u="none" strike="noStrike" dirty="0">
                          <a:solidFill>
                            <a:srgbClr val="000000"/>
                          </a:solidFill>
                          <a:effectLst/>
                          <a:latin typeface="等线" panose="02010600030101010101" pitchFamily="2" charset="-122"/>
                          <a:ea typeface="+mn-ea"/>
                        </a:rPr>
                        <a:t>1Vrms@16Ω / 2Vrms@32Ω</a:t>
                      </a:r>
                    </a:p>
                  </a:txBody>
                  <a:tcPr marL="12700" marR="12700" marT="12700" marB="0" anchor="ctr"/>
                </a:tc>
                <a:extLst>
                  <a:ext uri="{0D108BD9-81ED-4DB2-BD59-A6C34878D82A}">
                    <a16:rowId xmlns:a16="http://schemas.microsoft.com/office/drawing/2014/main" val="1750795667"/>
                  </a:ext>
                </a:extLst>
              </a:tr>
              <a:tr h="63500">
                <a:tc rowSpan="2">
                  <a:txBody>
                    <a:bodyPr/>
                    <a:lstStyle/>
                    <a:p>
                      <a:pPr algn="l" fontAlgn="ctr"/>
                      <a:r>
                        <a:rPr lang="zh-CN" altLang="en-US" sz="2800" b="1" i="0" u="none" strike="noStrike" dirty="0">
                          <a:solidFill>
                            <a:srgbClr val="000000"/>
                          </a:solidFill>
                          <a:effectLst/>
                          <a:latin typeface="等线" panose="02010600030101010101" pitchFamily="2" charset="-122"/>
                          <a:ea typeface="等线" panose="02010600030101010101" pitchFamily="2" charset="-122"/>
                        </a:rPr>
                        <a:t>总谐波失真</a:t>
                      </a:r>
                    </a:p>
                  </a:txBody>
                  <a:tcPr marL="12700" marR="12700" marT="12700" marB="0" anchor="ctr"/>
                </a:tc>
                <a:tc vMerge="1">
                  <a:txBody>
                    <a:bodyPr/>
                    <a:lstStyle/>
                    <a:p>
                      <a:endParaRPr lang="zh-CN" altLang="en-US"/>
                    </a:p>
                  </a:txBody>
                  <a:tcPr/>
                </a:tc>
                <a:extLst>
                  <a:ext uri="{0D108BD9-81ED-4DB2-BD59-A6C34878D82A}">
                    <a16:rowId xmlns:a16="http://schemas.microsoft.com/office/drawing/2014/main" val="4085733569"/>
                  </a:ext>
                </a:extLst>
              </a:tr>
              <a:tr h="778232">
                <a:tc vMerge="1">
                  <a:txBody>
                    <a:bodyPr/>
                    <a:lstStyle/>
                    <a:p>
                      <a:endParaRPr lang="zh-CN" altLang="en-US"/>
                    </a:p>
                  </a:txBody>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b="0" i="0" u="none" strike="noStrike" dirty="0">
                          <a:solidFill>
                            <a:srgbClr val="000000"/>
                          </a:solidFill>
                          <a:effectLst/>
                          <a:latin typeface="等线" panose="02010600030101010101" pitchFamily="2" charset="-122"/>
                          <a:ea typeface="+mn-ea"/>
                        </a:rPr>
                        <a:t>&lt;0.0015%</a:t>
                      </a:r>
                    </a:p>
                  </a:txBody>
                  <a:tcPr marL="12700" marR="12700" marT="12700" marB="0" anchor="ctr"/>
                </a:tc>
                <a:extLst>
                  <a:ext uri="{0D108BD9-81ED-4DB2-BD59-A6C34878D82A}">
                    <a16:rowId xmlns:a16="http://schemas.microsoft.com/office/drawing/2014/main" val="3924380899"/>
                  </a:ext>
                </a:extLst>
              </a:tr>
              <a:tr h="63500">
                <a:tc rowSpan="2">
                  <a:txBody>
                    <a:bodyPr/>
                    <a:lstStyle/>
                    <a:p>
                      <a:pPr algn="l" fontAlgn="ctr"/>
                      <a:r>
                        <a:rPr lang="zh-CN" altLang="en-US" sz="2800" b="1" i="0" u="none" strike="noStrike" dirty="0">
                          <a:solidFill>
                            <a:srgbClr val="000000"/>
                          </a:solidFill>
                          <a:effectLst/>
                          <a:latin typeface="等线" panose="02010600030101010101" pitchFamily="2" charset="-122"/>
                          <a:ea typeface="等线" panose="02010600030101010101" pitchFamily="2" charset="-122"/>
                        </a:rPr>
                        <a:t>动态范围</a:t>
                      </a:r>
                    </a:p>
                  </a:txBody>
                  <a:tcPr marL="12700" marR="12700" marT="12700" marB="0" anchor="ctr"/>
                </a:tc>
                <a:tc vMerge="1">
                  <a:txBody>
                    <a:bodyPr/>
                    <a:lstStyle/>
                    <a:p>
                      <a:endParaRPr lang="zh-CN" altLang="en-US"/>
                    </a:p>
                  </a:txBody>
                  <a:tcPr/>
                </a:tc>
                <a:extLst>
                  <a:ext uri="{0D108BD9-81ED-4DB2-BD59-A6C34878D82A}">
                    <a16:rowId xmlns:a16="http://schemas.microsoft.com/office/drawing/2014/main" val="2495865195"/>
                  </a:ext>
                </a:extLst>
              </a:tr>
              <a:tr h="802662">
                <a:tc vMerge="1">
                  <a:txBody>
                    <a:bodyPr/>
                    <a:lstStyle/>
                    <a:p>
                      <a:endParaRPr lang="zh-CN" altLang="en-US"/>
                    </a:p>
                  </a:txBody>
                  <a:tcPr/>
                </a:tc>
                <a:tc rowSpan="2">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b="0" i="0" u="none" strike="noStrike" dirty="0">
                          <a:solidFill>
                            <a:srgbClr val="000000"/>
                          </a:solidFill>
                          <a:effectLst/>
                          <a:latin typeface="等线" panose="02010600030101010101" pitchFamily="2" charset="-122"/>
                          <a:ea typeface="等线" panose="02010600030101010101" pitchFamily="2" charset="-122"/>
                        </a:rPr>
                        <a:t>110dB</a:t>
                      </a:r>
                    </a:p>
                  </a:txBody>
                  <a:tcPr marL="12700" marR="12700" marT="12700" marB="0" anchor="ctr"/>
                </a:tc>
                <a:extLst>
                  <a:ext uri="{0D108BD9-81ED-4DB2-BD59-A6C34878D82A}">
                    <a16:rowId xmlns:a16="http://schemas.microsoft.com/office/drawing/2014/main" val="123366944"/>
                  </a:ext>
                </a:extLst>
              </a:tr>
              <a:tr h="63500">
                <a:tc rowSpan="2">
                  <a:txBody>
                    <a:bodyPr/>
                    <a:lstStyle/>
                    <a:p>
                      <a:pPr algn="l" fontAlgn="ctr"/>
                      <a:r>
                        <a:rPr lang="zh-CN" altLang="en-US" sz="2800" b="1" i="0" u="none" strike="noStrike" dirty="0">
                          <a:solidFill>
                            <a:srgbClr val="000000"/>
                          </a:solidFill>
                          <a:effectLst/>
                          <a:latin typeface="等线" panose="02010600030101010101" pitchFamily="2" charset="-122"/>
                          <a:ea typeface="等线" panose="02010600030101010101" pitchFamily="2" charset="-122"/>
                        </a:rPr>
                        <a:t>信噪比</a:t>
                      </a:r>
                    </a:p>
                  </a:txBody>
                  <a:tcPr marL="12700" marR="12700" marT="12700" marB="0" anchor="ctr"/>
                </a:tc>
                <a:tc vMerge="1">
                  <a:txBody>
                    <a:bodyPr/>
                    <a:lstStyle/>
                    <a:p>
                      <a:endParaRPr lang="zh-CN" altLang="en-US"/>
                    </a:p>
                  </a:txBody>
                  <a:tcPr/>
                </a:tc>
                <a:extLst>
                  <a:ext uri="{0D108BD9-81ED-4DB2-BD59-A6C34878D82A}">
                    <a16:rowId xmlns:a16="http://schemas.microsoft.com/office/drawing/2014/main" val="3753536552"/>
                  </a:ext>
                </a:extLst>
              </a:tr>
              <a:tr h="827092">
                <a:tc vMerge="1">
                  <a:txBody>
                    <a:bodyPr/>
                    <a:lstStyle/>
                    <a:p>
                      <a:endParaRPr lang="zh-CN" altLang="en-US"/>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b="0" i="0" u="none" strike="noStrike" dirty="0">
                          <a:solidFill>
                            <a:srgbClr val="000000"/>
                          </a:solidFill>
                          <a:effectLst/>
                          <a:latin typeface="等线" panose="02010600030101010101" pitchFamily="2" charset="-122"/>
                          <a:ea typeface="等线" panose="02010600030101010101" pitchFamily="2" charset="-122"/>
                        </a:rPr>
                        <a:t>100dB</a:t>
                      </a:r>
                    </a:p>
                  </a:txBody>
                  <a:tcPr marL="12700" marR="12700" marT="12700" marB="0" anchor="ctr"/>
                </a:tc>
                <a:extLst>
                  <a:ext uri="{0D108BD9-81ED-4DB2-BD59-A6C34878D82A}">
                    <a16:rowId xmlns:a16="http://schemas.microsoft.com/office/drawing/2014/main" val="3137683127"/>
                  </a:ext>
                </a:extLst>
              </a:tr>
            </a:tbl>
          </a:graphicData>
        </a:graphic>
      </p:graphicFrame>
      <p:pic>
        <p:nvPicPr>
          <p:cNvPr id="14" name="图片 13">
            <a:extLst>
              <a:ext uri="{FF2B5EF4-FFF2-40B4-BE49-F238E27FC236}">
                <a16:creationId xmlns:a16="http://schemas.microsoft.com/office/drawing/2014/main" id="{C1AE7B80-32C9-4CD6-8519-15F2336325E8}"/>
              </a:ext>
            </a:extLst>
          </p:cNvPr>
          <p:cNvPicPr>
            <a:picLocks noChangeAspect="1"/>
          </p:cNvPicPr>
          <p:nvPr/>
        </p:nvPicPr>
        <p:blipFill>
          <a:blip r:embed="rId2"/>
          <a:stretch>
            <a:fillRect/>
          </a:stretch>
        </p:blipFill>
        <p:spPr>
          <a:xfrm>
            <a:off x="2293040" y="2504653"/>
            <a:ext cx="4248272" cy="5301338"/>
          </a:xfrm>
          <a:prstGeom prst="rect">
            <a:avLst/>
          </a:prstGeom>
        </p:spPr>
      </p:pic>
      <p:pic>
        <p:nvPicPr>
          <p:cNvPr id="15" name="图片 14">
            <a:extLst>
              <a:ext uri="{FF2B5EF4-FFF2-40B4-BE49-F238E27FC236}">
                <a16:creationId xmlns:a16="http://schemas.microsoft.com/office/drawing/2014/main" id="{DD2CE29B-FAF0-4004-BDE7-D3F0CD2EBB12}"/>
              </a:ext>
            </a:extLst>
          </p:cNvPr>
          <p:cNvPicPr>
            <a:picLocks noChangeAspect="1"/>
          </p:cNvPicPr>
          <p:nvPr/>
        </p:nvPicPr>
        <p:blipFill>
          <a:blip r:embed="rId3"/>
          <a:stretch>
            <a:fillRect/>
          </a:stretch>
        </p:blipFill>
        <p:spPr>
          <a:xfrm>
            <a:off x="2023768" y="7772736"/>
            <a:ext cx="5052892" cy="4041080"/>
          </a:xfrm>
          <a:prstGeom prst="rect">
            <a:avLst/>
          </a:prstGeom>
        </p:spPr>
      </p:pic>
      <p:pic>
        <p:nvPicPr>
          <p:cNvPr id="16" name="图片 15">
            <a:extLst>
              <a:ext uri="{FF2B5EF4-FFF2-40B4-BE49-F238E27FC236}">
                <a16:creationId xmlns:a16="http://schemas.microsoft.com/office/drawing/2014/main" id="{37901D8C-DDA0-432C-8D80-E34B82C0968A}"/>
              </a:ext>
            </a:extLst>
          </p:cNvPr>
          <p:cNvPicPr>
            <a:picLocks noChangeAspect="1"/>
          </p:cNvPicPr>
          <p:nvPr/>
        </p:nvPicPr>
        <p:blipFill rotWithShape="1">
          <a:blip r:embed="rId4"/>
          <a:srcRect b="6464"/>
          <a:stretch/>
        </p:blipFill>
        <p:spPr>
          <a:xfrm>
            <a:off x="8755058" y="4226340"/>
            <a:ext cx="4820708" cy="2983676"/>
          </a:xfrm>
          <a:prstGeom prst="rect">
            <a:avLst/>
          </a:prstGeom>
        </p:spPr>
      </p:pic>
    </p:spTree>
    <p:extLst>
      <p:ext uri="{BB962C8B-B14F-4D97-AF65-F5344CB8AC3E}">
        <p14:creationId xmlns:p14="http://schemas.microsoft.com/office/powerpoint/2010/main" val="243211777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1277600" y="227189"/>
            <a:ext cx="12707139" cy="1028957"/>
          </a:xfrm>
        </p:spPr>
        <p:txBody>
          <a:bodyPr>
            <a:noAutofit/>
          </a:bodyPr>
          <a:lstStyle/>
          <a:p>
            <a:pPr algn="ctr"/>
            <a:r>
              <a:rPr lang="zh-CN" altLang="en-US" sz="6400" dirty="0"/>
              <a:t>方案介绍</a:t>
            </a:r>
            <a:r>
              <a:rPr lang="en-US" altLang="zh-CN" sz="6400" dirty="0"/>
              <a:t>-</a:t>
            </a:r>
            <a:r>
              <a:rPr lang="zh-CN" altLang="en-US" sz="6400" dirty="0"/>
              <a:t>颈挂式蓝牙耳机系统框图</a:t>
            </a:r>
          </a:p>
        </p:txBody>
      </p:sp>
      <p:grpSp>
        <p:nvGrpSpPr>
          <p:cNvPr id="88" name="组合 87">
            <a:extLst>
              <a:ext uri="{FF2B5EF4-FFF2-40B4-BE49-F238E27FC236}">
                <a16:creationId xmlns:a16="http://schemas.microsoft.com/office/drawing/2014/main" id="{33B333B3-FC0A-4409-A03D-FA2159BCC309}"/>
              </a:ext>
            </a:extLst>
          </p:cNvPr>
          <p:cNvGrpSpPr/>
          <p:nvPr/>
        </p:nvGrpSpPr>
        <p:grpSpPr>
          <a:xfrm>
            <a:off x="2588306" y="3554153"/>
            <a:ext cx="18207217" cy="7691842"/>
            <a:chOff x="6094326" y="3554153"/>
            <a:chExt cx="18207217" cy="7691842"/>
          </a:xfrm>
        </p:grpSpPr>
        <p:sp>
          <p:nvSpPr>
            <p:cNvPr id="6" name="矩形 5">
              <a:extLst>
                <a:ext uri="{FF2B5EF4-FFF2-40B4-BE49-F238E27FC236}">
                  <a16:creationId xmlns:a16="http://schemas.microsoft.com/office/drawing/2014/main" id="{BC39CBE1-BF17-4907-8B01-E06B89812362}"/>
                </a:ext>
              </a:extLst>
            </p:cNvPr>
            <p:cNvSpPr/>
            <p:nvPr/>
          </p:nvSpPr>
          <p:spPr>
            <a:xfrm>
              <a:off x="12845025" y="7120590"/>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7" name="矩形 6">
              <a:extLst>
                <a:ext uri="{FF2B5EF4-FFF2-40B4-BE49-F238E27FC236}">
                  <a16:creationId xmlns:a16="http://schemas.microsoft.com/office/drawing/2014/main" id="{30407662-2FA9-48C2-81FE-BB030662BD2C}"/>
                </a:ext>
              </a:extLst>
            </p:cNvPr>
            <p:cNvSpPr/>
            <p:nvPr/>
          </p:nvSpPr>
          <p:spPr>
            <a:xfrm>
              <a:off x="17937832" y="7120590"/>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BT Chip</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cxnSp>
          <p:nvCxnSpPr>
            <p:cNvPr id="8" name="直接箭头连接符 7">
              <a:extLst>
                <a:ext uri="{FF2B5EF4-FFF2-40B4-BE49-F238E27FC236}">
                  <a16:creationId xmlns:a16="http://schemas.microsoft.com/office/drawing/2014/main" id="{0E99C780-2937-44CC-9156-8805445DEA61}"/>
                </a:ext>
              </a:extLst>
            </p:cNvPr>
            <p:cNvCxnSpPr/>
            <p:nvPr/>
          </p:nvCxnSpPr>
          <p:spPr>
            <a:xfrm>
              <a:off x="16502625" y="7847027"/>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5C6B8BED-41D2-48B4-B77F-0514C2F685D9}"/>
                </a:ext>
              </a:extLst>
            </p:cNvPr>
            <p:cNvCxnSpPr/>
            <p:nvPr/>
          </p:nvCxnSpPr>
          <p:spPr>
            <a:xfrm>
              <a:off x="16502624" y="8719274"/>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10" name="直接箭头连接符 9">
              <a:extLst>
                <a:ext uri="{FF2B5EF4-FFF2-40B4-BE49-F238E27FC236}">
                  <a16:creationId xmlns:a16="http://schemas.microsoft.com/office/drawing/2014/main" id="{06E7E5ED-1488-4887-8B3C-9211D4F71774}"/>
                </a:ext>
              </a:extLst>
            </p:cNvPr>
            <p:cNvCxnSpPr/>
            <p:nvPr/>
          </p:nvCxnSpPr>
          <p:spPr>
            <a:xfrm>
              <a:off x="16502625" y="9610976"/>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4F95104A-321C-4002-B3B1-9E6829017C07}"/>
                </a:ext>
              </a:extLst>
            </p:cNvPr>
            <p:cNvCxnSpPr>
              <a:cxnSpLocks/>
            </p:cNvCxnSpPr>
            <p:nvPr/>
          </p:nvCxnSpPr>
          <p:spPr>
            <a:xfrm>
              <a:off x="21595432" y="7368780"/>
              <a:ext cx="196027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 name="直接连接符 11">
              <a:extLst>
                <a:ext uri="{FF2B5EF4-FFF2-40B4-BE49-F238E27FC236}">
                  <a16:creationId xmlns:a16="http://schemas.microsoft.com/office/drawing/2014/main" id="{FF56384D-204D-4916-9C80-C1A7EB333BB7}"/>
                </a:ext>
              </a:extLst>
            </p:cNvPr>
            <p:cNvCxnSpPr>
              <a:cxnSpLocks/>
            </p:cNvCxnSpPr>
            <p:nvPr/>
          </p:nvCxnSpPr>
          <p:spPr>
            <a:xfrm flipV="1">
              <a:off x="23555709" y="5909631"/>
              <a:ext cx="0" cy="14591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3" name="等腰三角形 12">
              <a:extLst>
                <a:ext uri="{FF2B5EF4-FFF2-40B4-BE49-F238E27FC236}">
                  <a16:creationId xmlns:a16="http://schemas.microsoft.com/office/drawing/2014/main" id="{E9A78704-202E-4A58-810C-9AB025818856}"/>
                </a:ext>
              </a:extLst>
            </p:cNvPr>
            <p:cNvSpPr/>
            <p:nvPr/>
          </p:nvSpPr>
          <p:spPr>
            <a:xfrm rot="10800000">
              <a:off x="23183703" y="5550990"/>
              <a:ext cx="705102" cy="358640"/>
            </a:xfrm>
            <a:prstGeom prst="triangle">
              <a:avLst>
                <a:gd name="adj" fmla="val 47241"/>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solidFill>
                    <a:schemeClr val="tx1"/>
                  </a:solidFill>
                </a:ln>
                <a:solidFill>
                  <a:srgbClr val="FFFFFF"/>
                </a:solidFill>
                <a:effectLst/>
                <a:uFillTx/>
                <a:latin typeface="+mn-lt"/>
                <a:ea typeface="+mn-ea"/>
                <a:cs typeface="+mn-cs"/>
                <a:sym typeface="Helvetica Neue Medium"/>
              </a:endParaRPr>
            </a:p>
          </p:txBody>
        </p:sp>
        <p:cxnSp>
          <p:nvCxnSpPr>
            <p:cNvPr id="14" name="直接箭头连接符 13">
              <a:extLst>
                <a:ext uri="{FF2B5EF4-FFF2-40B4-BE49-F238E27FC236}">
                  <a16:creationId xmlns:a16="http://schemas.microsoft.com/office/drawing/2014/main" id="{9602F01C-3017-484C-B683-4D44BF74242C}"/>
                </a:ext>
              </a:extLst>
            </p:cNvPr>
            <p:cNvCxnSpPr/>
            <p:nvPr/>
          </p:nvCxnSpPr>
          <p:spPr>
            <a:xfrm>
              <a:off x="21595432" y="836259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5" name="直接箭头连接符 14">
              <a:extLst>
                <a:ext uri="{FF2B5EF4-FFF2-40B4-BE49-F238E27FC236}">
                  <a16:creationId xmlns:a16="http://schemas.microsoft.com/office/drawing/2014/main" id="{81059957-D95A-4FED-9471-458D56DAB951}"/>
                </a:ext>
              </a:extLst>
            </p:cNvPr>
            <p:cNvCxnSpPr>
              <a:cxnSpLocks/>
            </p:cNvCxnSpPr>
            <p:nvPr/>
          </p:nvCxnSpPr>
          <p:spPr>
            <a:xfrm rot="10800000">
              <a:off x="21595432" y="9356406"/>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2EC65834-C43C-4372-BD6F-325D85E10A46}"/>
                </a:ext>
              </a:extLst>
            </p:cNvPr>
            <p:cNvSpPr txBox="1"/>
            <p:nvPr/>
          </p:nvSpPr>
          <p:spPr>
            <a:xfrm>
              <a:off x="23232341" y="8167347"/>
              <a:ext cx="106920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PWR_KEY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17" name="文本框 16">
              <a:extLst>
                <a:ext uri="{FF2B5EF4-FFF2-40B4-BE49-F238E27FC236}">
                  <a16:creationId xmlns:a16="http://schemas.microsoft.com/office/drawing/2014/main" id="{B576A9B9-ED1D-47D4-999B-CE2764FCF91C}"/>
                </a:ext>
              </a:extLst>
            </p:cNvPr>
            <p:cNvSpPr txBox="1"/>
            <p:nvPr/>
          </p:nvSpPr>
          <p:spPr>
            <a:xfrm>
              <a:off x="23249021" y="9167093"/>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18" name="直接箭头连接符 17">
              <a:extLst>
                <a:ext uri="{FF2B5EF4-FFF2-40B4-BE49-F238E27FC236}">
                  <a16:creationId xmlns:a16="http://schemas.microsoft.com/office/drawing/2014/main" id="{73221F06-649A-4ADC-8E05-736478714ED6}"/>
                </a:ext>
              </a:extLst>
            </p:cNvPr>
            <p:cNvCxnSpPr>
              <a:cxnSpLocks/>
            </p:cNvCxnSpPr>
            <p:nvPr/>
          </p:nvCxnSpPr>
          <p:spPr>
            <a:xfrm flipV="1">
              <a:off x="20795522" y="3944644"/>
              <a:ext cx="1" cy="3175946"/>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D0A824C6-0A38-4515-AC42-7EFF4B4D80D3}"/>
                </a:ext>
              </a:extLst>
            </p:cNvPr>
            <p:cNvCxnSpPr>
              <a:cxnSpLocks/>
            </p:cNvCxnSpPr>
            <p:nvPr/>
          </p:nvCxnSpPr>
          <p:spPr>
            <a:xfrm flipV="1">
              <a:off x="19741095" y="4917410"/>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C2A0D4F2-6173-4246-BECD-B82A00D3C2FF}"/>
                </a:ext>
              </a:extLst>
            </p:cNvPr>
            <p:cNvCxnSpPr>
              <a:cxnSpLocks/>
            </p:cNvCxnSpPr>
            <p:nvPr/>
          </p:nvCxnSpPr>
          <p:spPr>
            <a:xfrm flipV="1">
              <a:off x="14622373" y="4932423"/>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1" name="文本框 20">
              <a:extLst>
                <a:ext uri="{FF2B5EF4-FFF2-40B4-BE49-F238E27FC236}">
                  <a16:creationId xmlns:a16="http://schemas.microsoft.com/office/drawing/2014/main" id="{ABC519B3-210A-4881-AF47-6B6D8AB55D79}"/>
                </a:ext>
              </a:extLst>
            </p:cNvPr>
            <p:cNvSpPr txBox="1"/>
            <p:nvPr/>
          </p:nvSpPr>
          <p:spPr>
            <a:xfrm>
              <a:off x="20371528" y="3554153"/>
              <a:ext cx="84798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TYPE-C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2" name="文本框 21">
              <a:extLst>
                <a:ext uri="{FF2B5EF4-FFF2-40B4-BE49-F238E27FC236}">
                  <a16:creationId xmlns:a16="http://schemas.microsoft.com/office/drawing/2014/main" id="{041554F0-1D00-44BF-AF13-CE1ADDB60667}"/>
                </a:ext>
              </a:extLst>
            </p:cNvPr>
            <p:cNvSpPr txBox="1"/>
            <p:nvPr/>
          </p:nvSpPr>
          <p:spPr>
            <a:xfrm>
              <a:off x="19344241" y="4471103"/>
              <a:ext cx="84478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Battery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3" name="文本框 22">
              <a:extLst>
                <a:ext uri="{FF2B5EF4-FFF2-40B4-BE49-F238E27FC236}">
                  <a16:creationId xmlns:a16="http://schemas.microsoft.com/office/drawing/2014/main" id="{C0E05C13-FED0-47FA-882D-33E95AF7E8E0}"/>
                </a:ext>
              </a:extLst>
            </p:cNvPr>
            <p:cNvSpPr txBox="1"/>
            <p:nvPr/>
          </p:nvSpPr>
          <p:spPr>
            <a:xfrm>
              <a:off x="16672000" y="4471103"/>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SGM2578</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4" name="连接符: 肘形 23">
              <a:extLst>
                <a:ext uri="{FF2B5EF4-FFF2-40B4-BE49-F238E27FC236}">
                  <a16:creationId xmlns:a16="http://schemas.microsoft.com/office/drawing/2014/main" id="{67E1414F-8FCB-4925-94E2-B56E6C289DF6}"/>
                </a:ext>
              </a:extLst>
            </p:cNvPr>
            <p:cNvCxnSpPr>
              <a:cxnSpLocks/>
              <a:endCxn id="23" idx="2"/>
            </p:cNvCxnSpPr>
            <p:nvPr/>
          </p:nvCxnSpPr>
          <p:spPr>
            <a:xfrm rot="16200000" flipV="1">
              <a:off x="16700096" y="5381725"/>
              <a:ext cx="2258996" cy="1218734"/>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连接符: 肘形 24">
              <a:extLst>
                <a:ext uri="{FF2B5EF4-FFF2-40B4-BE49-F238E27FC236}">
                  <a16:creationId xmlns:a16="http://schemas.microsoft.com/office/drawing/2014/main" id="{E760E6C8-69C1-475C-A7AE-29B78052B078}"/>
                </a:ext>
              </a:extLst>
            </p:cNvPr>
            <p:cNvCxnSpPr>
              <a:cxnSpLocks/>
              <a:stCxn id="23" idx="1"/>
            </p:cNvCxnSpPr>
            <p:nvPr/>
          </p:nvCxnSpPr>
          <p:spPr>
            <a:xfrm rot="10800000" flipV="1">
              <a:off x="15911552" y="4666349"/>
              <a:ext cx="760449" cy="2433164"/>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a:extLst>
                <a:ext uri="{FF2B5EF4-FFF2-40B4-BE49-F238E27FC236}">
                  <a16:creationId xmlns:a16="http://schemas.microsoft.com/office/drawing/2014/main" id="{D1C0D500-F715-47EA-8526-C274480AE7C2}"/>
                </a:ext>
              </a:extLst>
            </p:cNvPr>
            <p:cNvSpPr txBox="1"/>
            <p:nvPr/>
          </p:nvSpPr>
          <p:spPr>
            <a:xfrm>
              <a:off x="14074146" y="4513948"/>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SGM2211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7" name="文本框 26">
              <a:extLst>
                <a:ext uri="{FF2B5EF4-FFF2-40B4-BE49-F238E27FC236}">
                  <a16:creationId xmlns:a16="http://schemas.microsoft.com/office/drawing/2014/main" id="{5BA3EA15-A650-44E0-87BE-A8A509CB92BE}"/>
                </a:ext>
              </a:extLst>
            </p:cNvPr>
            <p:cNvSpPr txBox="1"/>
            <p:nvPr/>
          </p:nvSpPr>
          <p:spPr>
            <a:xfrm>
              <a:off x="14899629" y="10855504"/>
              <a:ext cx="104034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ADC_KEY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8" name="直接箭头连接符 27">
              <a:extLst>
                <a:ext uri="{FF2B5EF4-FFF2-40B4-BE49-F238E27FC236}">
                  <a16:creationId xmlns:a16="http://schemas.microsoft.com/office/drawing/2014/main" id="{D95FB4C5-5107-41FA-8141-D81E894E7DAC}"/>
                </a:ext>
              </a:extLst>
            </p:cNvPr>
            <p:cNvCxnSpPr/>
            <p:nvPr/>
          </p:nvCxnSpPr>
          <p:spPr>
            <a:xfrm>
              <a:off x="15193947" y="4666348"/>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4F094B55-9EF4-4EBA-8014-9A0D5D39C9EB}"/>
                </a:ext>
              </a:extLst>
            </p:cNvPr>
            <p:cNvSpPr txBox="1"/>
            <p:nvPr/>
          </p:nvSpPr>
          <p:spPr>
            <a:xfrm>
              <a:off x="16998210" y="7402742"/>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0" name="文本框 29">
              <a:extLst>
                <a:ext uri="{FF2B5EF4-FFF2-40B4-BE49-F238E27FC236}">
                  <a16:creationId xmlns:a16="http://schemas.microsoft.com/office/drawing/2014/main" id="{A7024931-91FD-4AE8-901A-8EA2A9E97D35}"/>
                </a:ext>
              </a:extLst>
            </p:cNvPr>
            <p:cNvSpPr txBox="1"/>
            <p:nvPr/>
          </p:nvSpPr>
          <p:spPr>
            <a:xfrm>
              <a:off x="16806741" y="8260660"/>
              <a:ext cx="69409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UART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1" name="文本框 30">
              <a:extLst>
                <a:ext uri="{FF2B5EF4-FFF2-40B4-BE49-F238E27FC236}">
                  <a16:creationId xmlns:a16="http://schemas.microsoft.com/office/drawing/2014/main" id="{42F7AF46-E385-4BFC-B6FF-B895178AAEA1}"/>
                </a:ext>
              </a:extLst>
            </p:cNvPr>
            <p:cNvSpPr txBox="1"/>
            <p:nvPr/>
          </p:nvSpPr>
          <p:spPr>
            <a:xfrm>
              <a:off x="23702822" y="5882930"/>
              <a:ext cx="57227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ANT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2" name="直接箭头连接符 31">
              <a:extLst>
                <a:ext uri="{FF2B5EF4-FFF2-40B4-BE49-F238E27FC236}">
                  <a16:creationId xmlns:a16="http://schemas.microsoft.com/office/drawing/2014/main" id="{BCABD007-A8F4-4223-B807-CA7462138D67}"/>
                </a:ext>
              </a:extLst>
            </p:cNvPr>
            <p:cNvCxnSpPr>
              <a:cxnSpLocks/>
            </p:cNvCxnSpPr>
            <p:nvPr/>
          </p:nvCxnSpPr>
          <p:spPr>
            <a:xfrm>
              <a:off x="15419803" y="10019514"/>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33" name="文本框 32">
              <a:extLst>
                <a:ext uri="{FF2B5EF4-FFF2-40B4-BE49-F238E27FC236}">
                  <a16:creationId xmlns:a16="http://schemas.microsoft.com/office/drawing/2014/main" id="{1F20FA83-1942-4FF4-BA97-C0CD78BD0496}"/>
                </a:ext>
              </a:extLst>
            </p:cNvPr>
            <p:cNvSpPr txBox="1"/>
            <p:nvPr/>
          </p:nvSpPr>
          <p:spPr>
            <a:xfrm>
              <a:off x="17937831" y="9415730"/>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4" name="文本框 33">
              <a:extLst>
                <a:ext uri="{FF2B5EF4-FFF2-40B4-BE49-F238E27FC236}">
                  <a16:creationId xmlns:a16="http://schemas.microsoft.com/office/drawing/2014/main" id="{74B4AD67-F9B1-4BB0-B61D-30E3538C22E9}"/>
                </a:ext>
              </a:extLst>
            </p:cNvPr>
            <p:cNvSpPr txBox="1"/>
            <p:nvPr/>
          </p:nvSpPr>
          <p:spPr>
            <a:xfrm>
              <a:off x="15930082" y="9428189"/>
              <a:ext cx="56425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DFU</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5" name="文本框 34">
              <a:extLst>
                <a:ext uri="{FF2B5EF4-FFF2-40B4-BE49-F238E27FC236}">
                  <a16:creationId xmlns:a16="http://schemas.microsoft.com/office/drawing/2014/main" id="{F7A460C6-A1DC-4355-A5F7-4EA419707092}"/>
                </a:ext>
              </a:extLst>
            </p:cNvPr>
            <p:cNvSpPr txBox="1"/>
            <p:nvPr/>
          </p:nvSpPr>
          <p:spPr>
            <a:xfrm>
              <a:off x="15082638" y="9618479"/>
              <a:ext cx="70371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ADC0</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6" name="文本框 35">
              <a:extLst>
                <a:ext uri="{FF2B5EF4-FFF2-40B4-BE49-F238E27FC236}">
                  <a16:creationId xmlns:a16="http://schemas.microsoft.com/office/drawing/2014/main" id="{8C7F94B3-897B-4418-A170-1311C968AE03}"/>
                </a:ext>
              </a:extLst>
            </p:cNvPr>
            <p:cNvSpPr txBox="1"/>
            <p:nvPr/>
          </p:nvSpPr>
          <p:spPr>
            <a:xfrm rot="5400000">
              <a:off x="20152422" y="5235468"/>
              <a:ext cx="164948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Changer 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7" name="文本框 36">
              <a:extLst>
                <a:ext uri="{FF2B5EF4-FFF2-40B4-BE49-F238E27FC236}">
                  <a16:creationId xmlns:a16="http://schemas.microsoft.com/office/drawing/2014/main" id="{B87C1DEE-DA90-4698-8E0B-0D0540D82F64}"/>
                </a:ext>
              </a:extLst>
            </p:cNvPr>
            <p:cNvSpPr txBox="1"/>
            <p:nvPr/>
          </p:nvSpPr>
          <p:spPr>
            <a:xfrm rot="5400000">
              <a:off x="19252028" y="5668034"/>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8" name="直接箭头连接符 37">
              <a:extLst>
                <a:ext uri="{FF2B5EF4-FFF2-40B4-BE49-F238E27FC236}">
                  <a16:creationId xmlns:a16="http://schemas.microsoft.com/office/drawing/2014/main" id="{8EE2483C-D8DA-4D4A-BD0A-A16366A11A63}"/>
                </a:ext>
              </a:extLst>
            </p:cNvPr>
            <p:cNvCxnSpPr>
              <a:cxnSpLocks/>
              <a:stCxn id="23" idx="3"/>
              <a:endCxn id="22" idx="1"/>
            </p:cNvCxnSpPr>
            <p:nvPr/>
          </p:nvCxnSpPr>
          <p:spPr>
            <a:xfrm>
              <a:off x="17768454" y="4666349"/>
              <a:ext cx="157578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39" name="文本框 38">
              <a:extLst>
                <a:ext uri="{FF2B5EF4-FFF2-40B4-BE49-F238E27FC236}">
                  <a16:creationId xmlns:a16="http://schemas.microsoft.com/office/drawing/2014/main" id="{01FC1C68-B4E1-45DF-8EE6-5736F53D895B}"/>
                </a:ext>
              </a:extLst>
            </p:cNvPr>
            <p:cNvSpPr txBox="1"/>
            <p:nvPr/>
          </p:nvSpPr>
          <p:spPr>
            <a:xfrm>
              <a:off x="18231180" y="4318702"/>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0" name="文本框 39">
              <a:extLst>
                <a:ext uri="{FF2B5EF4-FFF2-40B4-BE49-F238E27FC236}">
                  <a16:creationId xmlns:a16="http://schemas.microsoft.com/office/drawing/2014/main" id="{C8CA5BEB-2DDA-4380-B5E8-43FCD5694CC6}"/>
                </a:ext>
              </a:extLst>
            </p:cNvPr>
            <p:cNvSpPr txBox="1"/>
            <p:nvPr/>
          </p:nvSpPr>
          <p:spPr>
            <a:xfrm rot="5400000">
              <a:off x="15415545" y="5725690"/>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1" name="文本框 40">
              <a:extLst>
                <a:ext uri="{FF2B5EF4-FFF2-40B4-BE49-F238E27FC236}">
                  <a16:creationId xmlns:a16="http://schemas.microsoft.com/office/drawing/2014/main" id="{A330FA39-080D-4532-9D73-3757E63ED27C}"/>
                </a:ext>
              </a:extLst>
            </p:cNvPr>
            <p:cNvSpPr txBox="1"/>
            <p:nvPr/>
          </p:nvSpPr>
          <p:spPr>
            <a:xfrm rot="5400000">
              <a:off x="13839067" y="5702654"/>
              <a:ext cx="129682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CODEC 3V3</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2" name="文本框 41">
              <a:extLst>
                <a:ext uri="{FF2B5EF4-FFF2-40B4-BE49-F238E27FC236}">
                  <a16:creationId xmlns:a16="http://schemas.microsoft.com/office/drawing/2014/main" id="{50159261-1E11-454E-964A-D51BB27DA5C5}"/>
                </a:ext>
              </a:extLst>
            </p:cNvPr>
            <p:cNvSpPr txBox="1"/>
            <p:nvPr/>
          </p:nvSpPr>
          <p:spPr>
            <a:xfrm>
              <a:off x="12828238" y="8147196"/>
              <a:ext cx="5834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DAC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3" name="文本框 42">
              <a:extLst>
                <a:ext uri="{FF2B5EF4-FFF2-40B4-BE49-F238E27FC236}">
                  <a16:creationId xmlns:a16="http://schemas.microsoft.com/office/drawing/2014/main" id="{2E307A00-D645-43E4-B068-8FB9CE8CBD0B}"/>
                </a:ext>
              </a:extLst>
            </p:cNvPr>
            <p:cNvSpPr txBox="1"/>
            <p:nvPr/>
          </p:nvSpPr>
          <p:spPr>
            <a:xfrm>
              <a:off x="12828237" y="8671984"/>
              <a:ext cx="5834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DAC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4" name="文本框 43">
              <a:extLst>
                <a:ext uri="{FF2B5EF4-FFF2-40B4-BE49-F238E27FC236}">
                  <a16:creationId xmlns:a16="http://schemas.microsoft.com/office/drawing/2014/main" id="{19549319-81DF-48CB-BE71-957BA02E40B3}"/>
                </a:ext>
              </a:extLst>
            </p:cNvPr>
            <p:cNvSpPr txBox="1"/>
            <p:nvPr/>
          </p:nvSpPr>
          <p:spPr>
            <a:xfrm>
              <a:off x="12838573" y="9613190"/>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5" name="文本框 44">
              <a:extLst>
                <a:ext uri="{FF2B5EF4-FFF2-40B4-BE49-F238E27FC236}">
                  <a16:creationId xmlns:a16="http://schemas.microsoft.com/office/drawing/2014/main" id="{FEE7C70A-9334-4590-A684-E08A42109D8B}"/>
                </a:ext>
              </a:extLst>
            </p:cNvPr>
            <p:cNvSpPr txBox="1"/>
            <p:nvPr/>
          </p:nvSpPr>
          <p:spPr>
            <a:xfrm>
              <a:off x="12819118" y="7196542"/>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6" name="直接箭头连接符 45">
              <a:extLst>
                <a:ext uri="{FF2B5EF4-FFF2-40B4-BE49-F238E27FC236}">
                  <a16:creationId xmlns:a16="http://schemas.microsoft.com/office/drawing/2014/main" id="{69A4F987-66EF-4D19-8586-E495CB76C585}"/>
                </a:ext>
              </a:extLst>
            </p:cNvPr>
            <p:cNvCxnSpPr/>
            <p:nvPr/>
          </p:nvCxnSpPr>
          <p:spPr>
            <a:xfrm>
              <a:off x="11422821" y="836259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7" name="直接箭头连接符 46">
              <a:extLst>
                <a:ext uri="{FF2B5EF4-FFF2-40B4-BE49-F238E27FC236}">
                  <a16:creationId xmlns:a16="http://schemas.microsoft.com/office/drawing/2014/main" id="{5AA15CF7-0245-4C04-8AB8-502E314D34DA}"/>
                </a:ext>
              </a:extLst>
            </p:cNvPr>
            <p:cNvCxnSpPr/>
            <p:nvPr/>
          </p:nvCxnSpPr>
          <p:spPr>
            <a:xfrm>
              <a:off x="11422820" y="8867229"/>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8" name="直接箭头连接符 47">
              <a:extLst>
                <a:ext uri="{FF2B5EF4-FFF2-40B4-BE49-F238E27FC236}">
                  <a16:creationId xmlns:a16="http://schemas.microsoft.com/office/drawing/2014/main" id="{1DC6C26C-9532-4559-87BF-A82C167874AD}"/>
                </a:ext>
              </a:extLst>
            </p:cNvPr>
            <p:cNvCxnSpPr>
              <a:cxnSpLocks/>
            </p:cNvCxnSpPr>
            <p:nvPr/>
          </p:nvCxnSpPr>
          <p:spPr>
            <a:xfrm flipH="1">
              <a:off x="6653719" y="7374759"/>
              <a:ext cx="6197809"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9" name="直接箭头连接符 48">
              <a:extLst>
                <a:ext uri="{FF2B5EF4-FFF2-40B4-BE49-F238E27FC236}">
                  <a16:creationId xmlns:a16="http://schemas.microsoft.com/office/drawing/2014/main" id="{B106C4BE-58EF-4A18-B93A-983669BB3135}"/>
                </a:ext>
              </a:extLst>
            </p:cNvPr>
            <p:cNvCxnSpPr>
              <a:cxnSpLocks/>
            </p:cNvCxnSpPr>
            <p:nvPr/>
          </p:nvCxnSpPr>
          <p:spPr>
            <a:xfrm flipH="1" flipV="1">
              <a:off x="6653719" y="9806221"/>
              <a:ext cx="6193976"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50" name="文本框 49">
              <a:extLst>
                <a:ext uri="{FF2B5EF4-FFF2-40B4-BE49-F238E27FC236}">
                  <a16:creationId xmlns:a16="http://schemas.microsoft.com/office/drawing/2014/main" id="{01B1426D-B04B-4EAB-B5D2-EACB7F825D56}"/>
                </a:ext>
              </a:extLst>
            </p:cNvPr>
            <p:cNvSpPr txBox="1"/>
            <p:nvPr/>
          </p:nvSpPr>
          <p:spPr>
            <a:xfrm>
              <a:off x="6094326" y="8213990"/>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1" name="文本框 50">
              <a:extLst>
                <a:ext uri="{FF2B5EF4-FFF2-40B4-BE49-F238E27FC236}">
                  <a16:creationId xmlns:a16="http://schemas.microsoft.com/office/drawing/2014/main" id="{5146B9AB-6FC5-4847-8EF4-3BF24486756B}"/>
                </a:ext>
              </a:extLst>
            </p:cNvPr>
            <p:cNvSpPr txBox="1"/>
            <p:nvPr/>
          </p:nvSpPr>
          <p:spPr>
            <a:xfrm>
              <a:off x="6117095" y="8799726"/>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2" name="文本框 51">
              <a:extLst>
                <a:ext uri="{FF2B5EF4-FFF2-40B4-BE49-F238E27FC236}">
                  <a16:creationId xmlns:a16="http://schemas.microsoft.com/office/drawing/2014/main" id="{686BBF42-BBCF-4128-896A-B1F8486B68F8}"/>
                </a:ext>
              </a:extLst>
            </p:cNvPr>
            <p:cNvSpPr txBox="1"/>
            <p:nvPr/>
          </p:nvSpPr>
          <p:spPr>
            <a:xfrm>
              <a:off x="7310393" y="8194355"/>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3" name="文本框 52">
              <a:extLst>
                <a:ext uri="{FF2B5EF4-FFF2-40B4-BE49-F238E27FC236}">
                  <a16:creationId xmlns:a16="http://schemas.microsoft.com/office/drawing/2014/main" id="{37FEDA21-B57C-4606-8D74-A15DDD657D16}"/>
                </a:ext>
              </a:extLst>
            </p:cNvPr>
            <p:cNvSpPr txBox="1"/>
            <p:nvPr/>
          </p:nvSpPr>
          <p:spPr>
            <a:xfrm>
              <a:off x="7333161" y="8776602"/>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4" name="连接符: 肘形 53">
              <a:extLst>
                <a:ext uri="{FF2B5EF4-FFF2-40B4-BE49-F238E27FC236}">
                  <a16:creationId xmlns:a16="http://schemas.microsoft.com/office/drawing/2014/main" id="{EC4D87DE-6E1F-464A-8798-68DAC4D1805E}"/>
                </a:ext>
              </a:extLst>
            </p:cNvPr>
            <p:cNvCxnSpPr>
              <a:cxnSpLocks/>
              <a:stCxn id="26" idx="1"/>
              <a:endCxn id="56" idx="0"/>
            </p:cNvCxnSpPr>
            <p:nvPr/>
          </p:nvCxnSpPr>
          <p:spPr>
            <a:xfrm rot="10800000" flipV="1">
              <a:off x="10394146" y="4709194"/>
              <a:ext cx="3680001" cy="3101228"/>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6" name="矩形 55">
              <a:extLst>
                <a:ext uri="{FF2B5EF4-FFF2-40B4-BE49-F238E27FC236}">
                  <a16:creationId xmlns:a16="http://schemas.microsoft.com/office/drawing/2014/main" id="{FF3D80BF-45DA-4B14-9EA3-7F5E14500765}"/>
                </a:ext>
              </a:extLst>
            </p:cNvPr>
            <p:cNvSpPr/>
            <p:nvPr/>
          </p:nvSpPr>
          <p:spPr>
            <a:xfrm>
              <a:off x="9373864" y="7810422"/>
              <a:ext cx="2040562" cy="1605308"/>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SNC1600</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57" name="文本框 56">
              <a:extLst>
                <a:ext uri="{FF2B5EF4-FFF2-40B4-BE49-F238E27FC236}">
                  <a16:creationId xmlns:a16="http://schemas.microsoft.com/office/drawing/2014/main" id="{500C856B-6866-4137-90E9-5E3222F7EF4A}"/>
                </a:ext>
              </a:extLst>
            </p:cNvPr>
            <p:cNvSpPr txBox="1"/>
            <p:nvPr/>
          </p:nvSpPr>
          <p:spPr>
            <a:xfrm>
              <a:off x="13781542" y="9629023"/>
              <a:ext cx="4632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9" name="连接符: 肘形 58">
              <a:extLst>
                <a:ext uri="{FF2B5EF4-FFF2-40B4-BE49-F238E27FC236}">
                  <a16:creationId xmlns:a16="http://schemas.microsoft.com/office/drawing/2014/main" id="{1A9FF88F-65B4-4F73-AC45-A2988B43E9B8}"/>
                </a:ext>
              </a:extLst>
            </p:cNvPr>
            <p:cNvCxnSpPr>
              <a:cxnSpLocks/>
              <a:stCxn id="57" idx="2"/>
              <a:endCxn id="56" idx="2"/>
            </p:cNvCxnSpPr>
            <p:nvPr/>
          </p:nvCxnSpPr>
          <p:spPr>
            <a:xfrm rot="5400000" flipH="1">
              <a:off x="11901769" y="7908107"/>
              <a:ext cx="603784" cy="3619031"/>
            </a:xfrm>
            <a:prstGeom prst="bentConnector3">
              <a:avLst>
                <a:gd name="adj1" fmla="val -180893"/>
              </a:avLst>
            </a:prstGeom>
            <a:noFill/>
            <a:ln w="25400" cap="flat">
              <a:solidFill>
                <a:srgbClr val="000000"/>
              </a:solidFill>
              <a:prstDash val="solid"/>
              <a:miter lim="400000"/>
              <a:headEnd type="arrow"/>
              <a:tailEnd type="triangle"/>
            </a:ln>
            <a:effectLst/>
            <a:sp3d/>
          </p:spPr>
          <p:style>
            <a:lnRef idx="0">
              <a:scrgbClr r="0" g="0" b="0"/>
            </a:lnRef>
            <a:fillRef idx="0">
              <a:scrgbClr r="0" g="0" b="0"/>
            </a:fillRef>
            <a:effectRef idx="0">
              <a:scrgbClr r="0" g="0" b="0"/>
            </a:effectRef>
            <a:fontRef idx="none"/>
          </p:style>
        </p:cxnSp>
        <p:sp>
          <p:nvSpPr>
            <p:cNvPr id="62" name="文本框 61">
              <a:extLst>
                <a:ext uri="{FF2B5EF4-FFF2-40B4-BE49-F238E27FC236}">
                  <a16:creationId xmlns:a16="http://schemas.microsoft.com/office/drawing/2014/main" id="{5226A11D-06FA-43BA-89A5-B36402747CAD}"/>
                </a:ext>
              </a:extLst>
            </p:cNvPr>
            <p:cNvSpPr txBox="1"/>
            <p:nvPr/>
          </p:nvSpPr>
          <p:spPr>
            <a:xfrm>
              <a:off x="11908789" y="10771879"/>
              <a:ext cx="4632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4" name="文本框 63">
              <a:extLst>
                <a:ext uri="{FF2B5EF4-FFF2-40B4-BE49-F238E27FC236}">
                  <a16:creationId xmlns:a16="http://schemas.microsoft.com/office/drawing/2014/main" id="{5E0F685C-AE60-4733-838C-BF41CA083A8D}"/>
                </a:ext>
              </a:extLst>
            </p:cNvPr>
            <p:cNvSpPr txBox="1"/>
            <p:nvPr/>
          </p:nvSpPr>
          <p:spPr>
            <a:xfrm>
              <a:off x="13065237" y="5969376"/>
              <a:ext cx="1163721"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DMIC</a:t>
              </a: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5" name="直接箭头连接符 64">
              <a:extLst>
                <a:ext uri="{FF2B5EF4-FFF2-40B4-BE49-F238E27FC236}">
                  <a16:creationId xmlns:a16="http://schemas.microsoft.com/office/drawing/2014/main" id="{DFE9AFD4-B7FF-4CDD-8D17-FAF15ACE7887}"/>
                </a:ext>
              </a:extLst>
            </p:cNvPr>
            <p:cNvCxnSpPr>
              <a:cxnSpLocks/>
            </p:cNvCxnSpPr>
            <p:nvPr/>
          </p:nvCxnSpPr>
          <p:spPr>
            <a:xfrm flipH="1">
              <a:off x="13647097" y="6340412"/>
              <a:ext cx="1" cy="789086"/>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
          <p:nvSpPr>
            <p:cNvPr id="68" name="文本框 67">
              <a:extLst>
                <a:ext uri="{FF2B5EF4-FFF2-40B4-BE49-F238E27FC236}">
                  <a16:creationId xmlns:a16="http://schemas.microsoft.com/office/drawing/2014/main" id="{888FDA2C-8CBF-4115-B3B6-B9336B527600}"/>
                </a:ext>
              </a:extLst>
            </p:cNvPr>
            <p:cNvSpPr txBox="1"/>
            <p:nvPr/>
          </p:nvSpPr>
          <p:spPr>
            <a:xfrm>
              <a:off x="13346853" y="7098704"/>
              <a:ext cx="70051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DMIC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9" name="矩形 68">
              <a:extLst>
                <a:ext uri="{FF2B5EF4-FFF2-40B4-BE49-F238E27FC236}">
                  <a16:creationId xmlns:a16="http://schemas.microsoft.com/office/drawing/2014/main" id="{2CE8BD0A-D5A6-4965-84B1-BEB73B721B38}"/>
                </a:ext>
              </a:extLst>
            </p:cNvPr>
            <p:cNvSpPr/>
            <p:nvPr/>
          </p:nvSpPr>
          <p:spPr>
            <a:xfrm>
              <a:off x="9685331" y="7446600"/>
              <a:ext cx="233341" cy="252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72" name="直接连接符 71">
              <a:extLst>
                <a:ext uri="{FF2B5EF4-FFF2-40B4-BE49-F238E27FC236}">
                  <a16:creationId xmlns:a16="http://schemas.microsoft.com/office/drawing/2014/main" id="{9439C545-E4C0-4CDA-BF36-7CC162175A14}"/>
                </a:ext>
              </a:extLst>
            </p:cNvPr>
            <p:cNvCxnSpPr/>
            <p:nvPr/>
          </p:nvCxnSpPr>
          <p:spPr>
            <a:xfrm>
              <a:off x="9802001" y="7402742"/>
              <a:ext cx="0" cy="432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3" name="矩形 72">
              <a:extLst>
                <a:ext uri="{FF2B5EF4-FFF2-40B4-BE49-F238E27FC236}">
                  <a16:creationId xmlns:a16="http://schemas.microsoft.com/office/drawing/2014/main" id="{9187AF6D-FDDA-49F6-A8FB-25BBD5E06183}"/>
                </a:ext>
              </a:extLst>
            </p:cNvPr>
            <p:cNvSpPr/>
            <p:nvPr/>
          </p:nvSpPr>
          <p:spPr>
            <a:xfrm>
              <a:off x="9692545" y="9465622"/>
              <a:ext cx="233341" cy="252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74" name="直接连接符 73">
              <a:extLst>
                <a:ext uri="{FF2B5EF4-FFF2-40B4-BE49-F238E27FC236}">
                  <a16:creationId xmlns:a16="http://schemas.microsoft.com/office/drawing/2014/main" id="{E43FC53B-D90B-412D-B5FA-040F9C19D88E}"/>
                </a:ext>
              </a:extLst>
            </p:cNvPr>
            <p:cNvCxnSpPr/>
            <p:nvPr/>
          </p:nvCxnSpPr>
          <p:spPr>
            <a:xfrm>
              <a:off x="9809215" y="9421764"/>
              <a:ext cx="0" cy="43200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6" name="矩形 75">
              <a:extLst>
                <a:ext uri="{FF2B5EF4-FFF2-40B4-BE49-F238E27FC236}">
                  <a16:creationId xmlns:a16="http://schemas.microsoft.com/office/drawing/2014/main" id="{6BE6E651-C469-49A4-A9BB-A948ED2AD30A}"/>
                </a:ext>
              </a:extLst>
            </p:cNvPr>
            <p:cNvSpPr/>
            <p:nvPr/>
          </p:nvSpPr>
          <p:spPr>
            <a:xfrm>
              <a:off x="8935128" y="7225973"/>
              <a:ext cx="233341" cy="252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8" name="矩形 77">
              <a:extLst>
                <a:ext uri="{FF2B5EF4-FFF2-40B4-BE49-F238E27FC236}">
                  <a16:creationId xmlns:a16="http://schemas.microsoft.com/office/drawing/2014/main" id="{70722B92-4884-4B8F-83CE-67270C1B609C}"/>
                </a:ext>
              </a:extLst>
            </p:cNvPr>
            <p:cNvSpPr/>
            <p:nvPr/>
          </p:nvSpPr>
          <p:spPr>
            <a:xfrm>
              <a:off x="9007541" y="9680221"/>
              <a:ext cx="233341" cy="252000"/>
            </a:xfrm>
            <a:prstGeom prst="rect">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79" name="直接箭头连接符 78">
              <a:extLst>
                <a:ext uri="{FF2B5EF4-FFF2-40B4-BE49-F238E27FC236}">
                  <a16:creationId xmlns:a16="http://schemas.microsoft.com/office/drawing/2014/main" id="{0492CE10-497D-4059-9769-01B7BE20A10F}"/>
                </a:ext>
              </a:extLst>
            </p:cNvPr>
            <p:cNvCxnSpPr/>
            <p:nvPr/>
          </p:nvCxnSpPr>
          <p:spPr>
            <a:xfrm>
              <a:off x="7938658" y="836259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80" name="直接箭头连接符 79">
              <a:extLst>
                <a:ext uri="{FF2B5EF4-FFF2-40B4-BE49-F238E27FC236}">
                  <a16:creationId xmlns:a16="http://schemas.microsoft.com/office/drawing/2014/main" id="{3D933B48-3D57-4EE7-997C-E5122E0FF5AA}"/>
                </a:ext>
              </a:extLst>
            </p:cNvPr>
            <p:cNvCxnSpPr/>
            <p:nvPr/>
          </p:nvCxnSpPr>
          <p:spPr>
            <a:xfrm>
              <a:off x="7938657" y="8867229"/>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83" name="直接连接符 82">
              <a:extLst>
                <a:ext uri="{FF2B5EF4-FFF2-40B4-BE49-F238E27FC236}">
                  <a16:creationId xmlns:a16="http://schemas.microsoft.com/office/drawing/2014/main" id="{62BEBBE1-AF22-4ADD-8CE9-A9F1342562A8}"/>
                </a:ext>
              </a:extLst>
            </p:cNvPr>
            <p:cNvCxnSpPr>
              <a:cxnSpLocks/>
            </p:cNvCxnSpPr>
            <p:nvPr/>
          </p:nvCxnSpPr>
          <p:spPr>
            <a:xfrm>
              <a:off x="6646997" y="7402742"/>
              <a:ext cx="0" cy="82951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6" name="直接连接符 85">
              <a:extLst>
                <a:ext uri="{FF2B5EF4-FFF2-40B4-BE49-F238E27FC236}">
                  <a16:creationId xmlns:a16="http://schemas.microsoft.com/office/drawing/2014/main" id="{D48C088D-CCFC-4FE1-83BE-49F55008CE10}"/>
                </a:ext>
              </a:extLst>
            </p:cNvPr>
            <p:cNvCxnSpPr>
              <a:cxnSpLocks/>
            </p:cNvCxnSpPr>
            <p:nvPr/>
          </p:nvCxnSpPr>
          <p:spPr>
            <a:xfrm>
              <a:off x="6646997" y="9190002"/>
              <a:ext cx="6722" cy="66376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7499627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5095913" y="227189"/>
            <a:ext cx="8888826" cy="1028957"/>
          </a:xfrm>
        </p:spPr>
        <p:txBody>
          <a:bodyPr>
            <a:noAutofit/>
          </a:bodyPr>
          <a:lstStyle/>
          <a:p>
            <a:pPr algn="ctr"/>
            <a:r>
              <a:rPr lang="zh-CN" altLang="en-US" sz="6400" dirty="0"/>
              <a:t>方案介绍</a:t>
            </a:r>
            <a:r>
              <a:rPr lang="en-US" altLang="zh-CN" sz="6400" dirty="0"/>
              <a:t>-</a:t>
            </a:r>
            <a:r>
              <a:rPr lang="zh-CN" altLang="en-US" sz="6400" dirty="0"/>
              <a:t>耳机功放</a:t>
            </a:r>
          </a:p>
        </p:txBody>
      </p:sp>
      <p:pic>
        <p:nvPicPr>
          <p:cNvPr id="22" name="图片 21">
            <a:extLst>
              <a:ext uri="{FF2B5EF4-FFF2-40B4-BE49-F238E27FC236}">
                <a16:creationId xmlns:a16="http://schemas.microsoft.com/office/drawing/2014/main" id="{C7816790-11FA-4943-BE50-33597ADECF14}"/>
              </a:ext>
            </a:extLst>
          </p:cNvPr>
          <p:cNvPicPr>
            <a:picLocks noChangeAspect="1"/>
          </p:cNvPicPr>
          <p:nvPr/>
        </p:nvPicPr>
        <p:blipFill>
          <a:blip r:embed="rId2"/>
          <a:stretch>
            <a:fillRect/>
          </a:stretch>
        </p:blipFill>
        <p:spPr>
          <a:xfrm>
            <a:off x="1305032" y="4604038"/>
            <a:ext cx="6064488" cy="5450112"/>
          </a:xfrm>
          <a:prstGeom prst="rect">
            <a:avLst/>
          </a:prstGeom>
        </p:spPr>
      </p:pic>
      <p:sp>
        <p:nvSpPr>
          <p:cNvPr id="23" name="文本框 22">
            <a:extLst>
              <a:ext uri="{FF2B5EF4-FFF2-40B4-BE49-F238E27FC236}">
                <a16:creationId xmlns:a16="http://schemas.microsoft.com/office/drawing/2014/main" id="{F318742E-52CD-4662-BE80-38DD2C7636D5}"/>
              </a:ext>
            </a:extLst>
          </p:cNvPr>
          <p:cNvSpPr txBox="1"/>
          <p:nvPr/>
        </p:nvSpPr>
        <p:spPr>
          <a:xfrm>
            <a:off x="8431082" y="3379312"/>
            <a:ext cx="6318588" cy="8795549"/>
          </a:xfrm>
          <a:prstGeom prst="rect">
            <a:avLst/>
          </a:prstGeom>
          <a:noFill/>
        </p:spPr>
        <p:txBody>
          <a:bodyPr wrap="square">
            <a:spAutoFit/>
          </a:bodyPr>
          <a:lstStyle/>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动态低频增强</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动态调整低频增强可带来身临其境 的震撼影院效果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音效</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直通模式：无损放大</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智能适配不同耳机音频特性</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通话降噪（</a:t>
            </a:r>
            <a:r>
              <a:rPr lang="en-US" altLang="zh-CN" sz="2800" kern="1200" dirty="0">
                <a:solidFill>
                  <a:prstClr val="black"/>
                </a:solidFill>
                <a:latin typeface="微软雅黑" panose="020B0503020204020204" pitchFamily="34" charset="-122"/>
                <a:ea typeface="微软雅黑" panose="020B0503020204020204" pitchFamily="34" charset="-122"/>
                <a:cs typeface="+mn-cs"/>
              </a:rPr>
              <a:t>ENC </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降噪深度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12dB</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（双麦）</a:t>
            </a:r>
          </a:p>
          <a:p>
            <a:pPr marL="571500" indent="-571500" algn="l" defTabSz="1828800" hangingPunct="1">
              <a:lnSpc>
                <a:spcPct val="200000"/>
              </a:lnSpc>
              <a:buFont typeface="Arial" panose="020B0604020202020204" pitchFamily="34" charset="0"/>
              <a:buChar char="•"/>
            </a:pP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EF497E66-1476-4D09-BA81-2F6FCE165C8B}"/>
              </a:ext>
            </a:extLst>
          </p:cNvPr>
          <p:cNvSpPr txBox="1"/>
          <p:nvPr/>
        </p:nvSpPr>
        <p:spPr>
          <a:xfrm>
            <a:off x="843108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25" name="文本框 24">
            <a:extLst>
              <a:ext uri="{FF2B5EF4-FFF2-40B4-BE49-F238E27FC236}">
                <a16:creationId xmlns:a16="http://schemas.microsoft.com/office/drawing/2014/main" id="{3FD4E1D7-2EFD-4314-801B-5109B8484585}"/>
              </a:ext>
            </a:extLst>
          </p:cNvPr>
          <p:cNvSpPr txBox="1"/>
          <p:nvPr/>
        </p:nvSpPr>
        <p:spPr>
          <a:xfrm>
            <a:off x="1840922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sp>
        <p:nvSpPr>
          <p:cNvPr id="26" name="文本框 25">
            <a:extLst>
              <a:ext uri="{FF2B5EF4-FFF2-40B4-BE49-F238E27FC236}">
                <a16:creationId xmlns:a16="http://schemas.microsoft.com/office/drawing/2014/main" id="{6310CC45-FAFC-44C9-9CB9-727F202F1E47}"/>
              </a:ext>
            </a:extLst>
          </p:cNvPr>
          <p:cNvSpPr txBox="1"/>
          <p:nvPr/>
        </p:nvSpPr>
        <p:spPr>
          <a:xfrm>
            <a:off x="2615830" y="10870869"/>
            <a:ext cx="2674976" cy="646331"/>
          </a:xfrm>
          <a:prstGeom prst="rect">
            <a:avLst/>
          </a:prstGeom>
          <a:noFill/>
        </p:spPr>
        <p:txBody>
          <a:bodyPr wrap="square" rtlCol="0">
            <a:spAutoFit/>
          </a:bodyPr>
          <a:lstStyle/>
          <a:p>
            <a:pPr algn="l" defTabSz="1828800" hangingPunct="1"/>
            <a:r>
              <a:rPr lang="zh-CN" altLang="en-US" sz="3600" b="0" kern="1200" dirty="0">
                <a:solidFill>
                  <a:prstClr val="black"/>
                </a:solidFill>
                <a:latin typeface="微软雅黑" panose="020B0503020204020204" pitchFamily="34" charset="-122"/>
                <a:ea typeface="微软雅黑" panose="020B0503020204020204" pitchFamily="34" charset="-122"/>
                <a:cs typeface="+mn-cs"/>
              </a:rPr>
              <a:t>产品图片</a:t>
            </a:r>
          </a:p>
        </p:txBody>
      </p:sp>
      <p:graphicFrame>
        <p:nvGraphicFramePr>
          <p:cNvPr id="27" name="表格 26">
            <a:extLst>
              <a:ext uri="{FF2B5EF4-FFF2-40B4-BE49-F238E27FC236}">
                <a16:creationId xmlns:a16="http://schemas.microsoft.com/office/drawing/2014/main" id="{A7580402-08D5-4848-BE37-A03BBBD6F30B}"/>
              </a:ext>
            </a:extLst>
          </p:cNvPr>
          <p:cNvGraphicFramePr>
            <a:graphicFrameLocks noGrp="1"/>
          </p:cNvGraphicFramePr>
          <p:nvPr/>
        </p:nvGraphicFramePr>
        <p:xfrm>
          <a:off x="15266505" y="3379312"/>
          <a:ext cx="8533578" cy="9404532"/>
        </p:xfrm>
        <a:graphic>
          <a:graphicData uri="http://schemas.openxmlformats.org/drawingml/2006/table">
            <a:tbl>
              <a:tblPr>
                <a:tableStyleId>{9D7B26C5-4107-4FEC-AEDC-1716B250A1EF}</a:tableStyleId>
              </a:tblPr>
              <a:tblGrid>
                <a:gridCol w="2623930">
                  <a:extLst>
                    <a:ext uri="{9D8B030D-6E8A-4147-A177-3AD203B41FA5}">
                      <a16:colId xmlns:a16="http://schemas.microsoft.com/office/drawing/2014/main" val="3212131345"/>
                    </a:ext>
                  </a:extLst>
                </a:gridCol>
                <a:gridCol w="5909648">
                  <a:extLst>
                    <a:ext uri="{9D8B030D-6E8A-4147-A177-3AD203B41FA5}">
                      <a16:colId xmlns:a16="http://schemas.microsoft.com/office/drawing/2014/main" val="4071520531"/>
                    </a:ext>
                  </a:extLst>
                </a:gridCol>
              </a:tblGrid>
              <a:tr h="1044948">
                <a:tc>
                  <a:txBody>
                    <a:bodyPr/>
                    <a:lstStyle/>
                    <a:p>
                      <a:pPr algn="l" fontAlgn="b"/>
                      <a:r>
                        <a:rPr lang="zh-CN" altLang="en-US" sz="2800" b="1" u="none" strike="noStrike" dirty="0">
                          <a:effectLst/>
                          <a:latin typeface="+mn-ea"/>
                          <a:ea typeface="+mn-ea"/>
                        </a:rPr>
                        <a:t>方案类型</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耳机</a:t>
                      </a:r>
                      <a:r>
                        <a:rPr lang="en-US" altLang="zh-CN" sz="2800" b="0" i="0" u="none" strike="noStrike" dirty="0">
                          <a:solidFill>
                            <a:srgbClr val="000000"/>
                          </a:solidFill>
                          <a:effectLst/>
                          <a:latin typeface="+mn-ea"/>
                          <a:ea typeface="+mn-ea"/>
                        </a:rPr>
                        <a:t>Dongle</a:t>
                      </a:r>
                      <a:endParaRPr lang="zh-CN" alt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337259773"/>
                  </a:ext>
                </a:extLst>
              </a:tr>
              <a:tr h="1044948">
                <a:tc>
                  <a:txBody>
                    <a:bodyPr/>
                    <a:lstStyle/>
                    <a:p>
                      <a:pPr algn="l" fontAlgn="b"/>
                      <a:r>
                        <a:rPr lang="zh-CN" altLang="en-US" sz="2800" b="1" i="0" u="none" strike="noStrike" dirty="0">
                          <a:solidFill>
                            <a:srgbClr val="000000"/>
                          </a:solidFill>
                          <a:effectLst/>
                          <a:latin typeface="+mn-ea"/>
                          <a:ea typeface="+mn-ea"/>
                        </a:rPr>
                        <a:t>接口类型</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Type-C</a:t>
                      </a:r>
                      <a:r>
                        <a:rPr lang="zh-CN" altLang="en-US" sz="2800" b="0" i="0" u="none" strike="noStrike" dirty="0">
                          <a:solidFill>
                            <a:srgbClr val="000000"/>
                          </a:solidFill>
                          <a:effectLst/>
                          <a:latin typeface="+mn-ea"/>
                          <a:ea typeface="+mn-ea"/>
                        </a:rPr>
                        <a:t>转</a:t>
                      </a:r>
                      <a:r>
                        <a:rPr lang="en-US" altLang="zh-CN" sz="2800" b="0" i="0" u="none" strike="noStrike" dirty="0">
                          <a:solidFill>
                            <a:srgbClr val="000000"/>
                          </a:solidFill>
                          <a:effectLst/>
                          <a:latin typeface="+mn-ea"/>
                          <a:ea typeface="+mn-ea"/>
                        </a:rPr>
                        <a:t>3.5mm Audio Jack</a:t>
                      </a:r>
                      <a:endParaRPr lang="zh-CN" alt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91834377"/>
                  </a:ext>
                </a:extLst>
              </a:tr>
              <a:tr h="1044948">
                <a:tc>
                  <a:txBody>
                    <a:bodyPr/>
                    <a:lstStyle/>
                    <a:p>
                      <a:pPr algn="l" fontAlgn="b"/>
                      <a:r>
                        <a:rPr lang="zh-CN" altLang="en-US" sz="2800" b="1" i="0" u="none" strike="noStrike" dirty="0">
                          <a:solidFill>
                            <a:srgbClr val="000000"/>
                          </a:solidFill>
                          <a:effectLst/>
                          <a:latin typeface="+mn-ea"/>
                          <a:ea typeface="+mn-ea"/>
                        </a:rPr>
                        <a:t>采样率</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24bits /192KHz</a:t>
                      </a:r>
                      <a:endParaRPr lang="zh-CN" alt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058567684"/>
                  </a:ext>
                </a:extLst>
              </a:tr>
              <a:tr h="1044948">
                <a:tc>
                  <a:txBody>
                    <a:bodyPr/>
                    <a:lstStyle/>
                    <a:p>
                      <a:pPr algn="l" fontAlgn="b"/>
                      <a:r>
                        <a:rPr lang="zh-CN" altLang="en-US" sz="2800" b="1" u="none" strike="noStrike" dirty="0">
                          <a:effectLst/>
                          <a:latin typeface="+mn-ea"/>
                          <a:ea typeface="+mn-ea"/>
                        </a:rPr>
                        <a:t>连接方式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en-US" altLang="zh-CN" sz="2800" b="0" i="0" u="none" strike="noStrike" kern="1200" dirty="0">
                          <a:solidFill>
                            <a:srgbClr val="000000"/>
                          </a:solidFill>
                          <a:effectLst/>
                          <a:latin typeface="+mn-ea"/>
                          <a:ea typeface="+mn-ea"/>
                          <a:cs typeface="+mn-cs"/>
                        </a:rPr>
                        <a:t>Type-C</a:t>
                      </a:r>
                      <a:endParaRPr lang="en-US" sz="2800" b="0" i="0" u="none" strike="noStrike" kern="1200" dirty="0">
                        <a:solidFill>
                          <a:srgbClr val="000000"/>
                        </a:solidFill>
                        <a:effectLst/>
                        <a:latin typeface="+mn-ea"/>
                        <a:ea typeface="+mn-ea"/>
                        <a:cs typeface="+mn-cs"/>
                      </a:endParaRPr>
                    </a:p>
                  </a:txBody>
                  <a:tcPr marL="12700" marR="12700" marT="12700" marB="0" anchor="ctr"/>
                </a:tc>
                <a:extLst>
                  <a:ext uri="{0D108BD9-81ED-4DB2-BD59-A6C34878D82A}">
                    <a16:rowId xmlns:a16="http://schemas.microsoft.com/office/drawing/2014/main" val="3061245687"/>
                  </a:ext>
                </a:extLst>
              </a:tr>
              <a:tr h="1044948">
                <a:tc>
                  <a:txBody>
                    <a:bodyPr/>
                    <a:lstStyle/>
                    <a:p>
                      <a:pPr algn="l" fontAlgn="b"/>
                      <a:r>
                        <a:rPr lang="zh-CN" altLang="en-US" sz="2800" b="1" i="0" u="none" strike="noStrike" dirty="0">
                          <a:solidFill>
                            <a:srgbClr val="000000"/>
                          </a:solidFill>
                          <a:effectLst/>
                          <a:latin typeface="+mn-ea"/>
                          <a:ea typeface="+mn-ea"/>
                        </a:rPr>
                        <a:t>麦克风</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AMIC/DMIC</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4192650759"/>
                  </a:ext>
                </a:extLst>
              </a:tr>
              <a:tr h="1044948">
                <a:tc>
                  <a:txBody>
                    <a:bodyPr/>
                    <a:lstStyle/>
                    <a:p>
                      <a:pPr algn="l" fontAlgn="b"/>
                      <a:r>
                        <a:rPr lang="zh-CN" altLang="en-US" sz="2800" b="1" i="0" u="none" strike="noStrike" dirty="0">
                          <a:solidFill>
                            <a:srgbClr val="000000"/>
                          </a:solidFill>
                          <a:effectLst/>
                          <a:latin typeface="+mn-ea"/>
                          <a:ea typeface="+mn-ea"/>
                        </a:rPr>
                        <a:t>输出</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1Vrms@16Ω/ 2Vrms@32Ω</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524709731"/>
                  </a:ext>
                </a:extLst>
              </a:tr>
              <a:tr h="1044948">
                <a:tc>
                  <a:txBody>
                    <a:bodyPr/>
                    <a:lstStyle/>
                    <a:p>
                      <a:pPr algn="l" fontAlgn="b"/>
                      <a:r>
                        <a:rPr lang="zh-CN" altLang="en-US" sz="2800" b="1" i="0" u="none" strike="noStrike" dirty="0">
                          <a:solidFill>
                            <a:srgbClr val="000000"/>
                          </a:solidFill>
                          <a:effectLst/>
                          <a:latin typeface="+mn-ea"/>
                          <a:ea typeface="+mn-ea"/>
                        </a:rPr>
                        <a:t>总谐波失真</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&lt;0.0015%</a:t>
                      </a:r>
                    </a:p>
                  </a:txBody>
                  <a:tcPr marL="12700" marR="12700" marT="12700" marB="0" anchor="ctr"/>
                </a:tc>
                <a:extLst>
                  <a:ext uri="{0D108BD9-81ED-4DB2-BD59-A6C34878D82A}">
                    <a16:rowId xmlns:a16="http://schemas.microsoft.com/office/drawing/2014/main" val="2836393181"/>
                  </a:ext>
                </a:extLst>
              </a:tr>
              <a:tr h="1044948">
                <a:tc>
                  <a:txBody>
                    <a:bodyPr/>
                    <a:lstStyle/>
                    <a:p>
                      <a:pPr algn="l" fontAlgn="b"/>
                      <a:r>
                        <a:rPr lang="zh-CN" altLang="en-US" sz="2800" b="1" i="0" u="none" strike="noStrike" dirty="0">
                          <a:solidFill>
                            <a:srgbClr val="000000"/>
                          </a:solidFill>
                          <a:effectLst/>
                          <a:latin typeface="+mn-ea"/>
                          <a:ea typeface="+mn-ea"/>
                        </a:rPr>
                        <a:t>动态范围</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110dB</a:t>
                      </a:r>
                    </a:p>
                  </a:txBody>
                  <a:tcPr marL="12700" marR="12700" marT="12700" marB="0" anchor="ctr"/>
                </a:tc>
                <a:extLst>
                  <a:ext uri="{0D108BD9-81ED-4DB2-BD59-A6C34878D82A}">
                    <a16:rowId xmlns:a16="http://schemas.microsoft.com/office/drawing/2014/main" val="210946210"/>
                  </a:ext>
                </a:extLst>
              </a:tr>
              <a:tr h="1044948">
                <a:tc>
                  <a:txBody>
                    <a:bodyPr/>
                    <a:lstStyle/>
                    <a:p>
                      <a:pPr algn="l" fontAlgn="b"/>
                      <a:r>
                        <a:rPr lang="en-US" altLang="zh-CN" sz="2800" b="1" i="0" u="none" strike="noStrike" dirty="0">
                          <a:solidFill>
                            <a:srgbClr val="000000"/>
                          </a:solidFill>
                          <a:effectLst/>
                          <a:latin typeface="+mn-ea"/>
                          <a:ea typeface="+mn-ea"/>
                        </a:rPr>
                        <a:t>SNR</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100dB</a:t>
                      </a:r>
                    </a:p>
                  </a:txBody>
                  <a:tcPr marL="12700" marR="12700" marT="12700" marB="0" anchor="ctr"/>
                </a:tc>
                <a:extLst>
                  <a:ext uri="{0D108BD9-81ED-4DB2-BD59-A6C34878D82A}">
                    <a16:rowId xmlns:a16="http://schemas.microsoft.com/office/drawing/2014/main" val="59756077"/>
                  </a:ext>
                </a:extLst>
              </a:tr>
            </a:tbl>
          </a:graphicData>
        </a:graphic>
      </p:graphicFrame>
      <p:pic>
        <p:nvPicPr>
          <p:cNvPr id="28" name="图片 27" descr="电子设备&#10;&#10;中度可信度描述已自动生成">
            <a:extLst>
              <a:ext uri="{FF2B5EF4-FFF2-40B4-BE49-F238E27FC236}">
                <a16:creationId xmlns:a16="http://schemas.microsoft.com/office/drawing/2014/main" id="{DCEA39AF-C51F-46D0-8E9A-9C87479839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91" t="42593" r="23891" b="37160"/>
          <a:stretch/>
        </p:blipFill>
        <p:spPr>
          <a:xfrm rot="18654650">
            <a:off x="1250889" y="4171650"/>
            <a:ext cx="3581742" cy="1041576"/>
          </a:xfrm>
          <a:prstGeom prst="rect">
            <a:avLst/>
          </a:prstGeom>
        </p:spPr>
      </p:pic>
    </p:spTree>
    <p:extLst>
      <p:ext uri="{BB962C8B-B14F-4D97-AF65-F5344CB8AC3E}">
        <p14:creationId xmlns:p14="http://schemas.microsoft.com/office/powerpoint/2010/main" val="4131867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3754100" y="227189"/>
            <a:ext cx="10230639" cy="1028957"/>
          </a:xfrm>
        </p:spPr>
        <p:txBody>
          <a:bodyPr>
            <a:noAutofit/>
          </a:bodyPr>
          <a:lstStyle/>
          <a:p>
            <a:pPr algn="ctr"/>
            <a:r>
              <a:rPr lang="zh-CN" altLang="en-US" sz="6400" dirty="0"/>
              <a:t>方案介绍</a:t>
            </a:r>
            <a:r>
              <a:rPr lang="en-US" altLang="zh-CN" sz="6400" dirty="0"/>
              <a:t>-</a:t>
            </a:r>
            <a:r>
              <a:rPr lang="zh-CN" altLang="en-US" sz="6400" dirty="0"/>
              <a:t>耳机功放系统框图</a:t>
            </a:r>
          </a:p>
        </p:txBody>
      </p:sp>
      <p:grpSp>
        <p:nvGrpSpPr>
          <p:cNvPr id="84" name="组合 83">
            <a:extLst>
              <a:ext uri="{FF2B5EF4-FFF2-40B4-BE49-F238E27FC236}">
                <a16:creationId xmlns:a16="http://schemas.microsoft.com/office/drawing/2014/main" id="{BD6969EA-E87A-4DF6-94AD-5E49DDFE39EC}"/>
              </a:ext>
            </a:extLst>
          </p:cNvPr>
          <p:cNvGrpSpPr/>
          <p:nvPr/>
        </p:nvGrpSpPr>
        <p:grpSpPr>
          <a:xfrm>
            <a:off x="8524237" y="2846771"/>
            <a:ext cx="5979659" cy="9156880"/>
            <a:chOff x="8359554" y="2470603"/>
            <a:chExt cx="5979659" cy="9156880"/>
          </a:xfrm>
        </p:grpSpPr>
        <p:sp>
          <p:nvSpPr>
            <p:cNvPr id="6" name="矩形 5">
              <a:extLst>
                <a:ext uri="{FF2B5EF4-FFF2-40B4-BE49-F238E27FC236}">
                  <a16:creationId xmlns:a16="http://schemas.microsoft.com/office/drawing/2014/main" id="{D7A68A2F-EAB8-4968-AC13-898C29B455E3}"/>
                </a:ext>
              </a:extLst>
            </p:cNvPr>
            <p:cNvSpPr/>
            <p:nvPr/>
          </p:nvSpPr>
          <p:spPr>
            <a:xfrm>
              <a:off x="10681613" y="5542254"/>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cxnSp>
          <p:nvCxnSpPr>
            <p:cNvPr id="14" name="直接箭头连接符 13">
              <a:extLst>
                <a:ext uri="{FF2B5EF4-FFF2-40B4-BE49-F238E27FC236}">
                  <a16:creationId xmlns:a16="http://schemas.microsoft.com/office/drawing/2014/main" id="{C6853624-CA30-4955-9CB9-0F9DCC7B9D71}"/>
                </a:ext>
              </a:extLst>
            </p:cNvPr>
            <p:cNvCxnSpPr>
              <a:cxnSpLocks/>
            </p:cNvCxnSpPr>
            <p:nvPr/>
          </p:nvCxnSpPr>
          <p:spPr>
            <a:xfrm flipH="1" flipV="1">
              <a:off x="8663550" y="6550421"/>
              <a:ext cx="0" cy="785762"/>
            </a:xfrm>
            <a:prstGeom prst="straightConnector1">
              <a:avLst/>
            </a:prstGeom>
            <a:noFill/>
            <a:ln w="25400" cap="flat">
              <a:solidFill>
                <a:schemeClr val="accent5"/>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5" name="直接箭头连接符 14">
              <a:extLst>
                <a:ext uri="{FF2B5EF4-FFF2-40B4-BE49-F238E27FC236}">
                  <a16:creationId xmlns:a16="http://schemas.microsoft.com/office/drawing/2014/main" id="{16CF65B0-C432-414E-96A4-7132C5BFCD35}"/>
                </a:ext>
              </a:extLst>
            </p:cNvPr>
            <p:cNvCxnSpPr>
              <a:cxnSpLocks/>
            </p:cNvCxnSpPr>
            <p:nvPr/>
          </p:nvCxnSpPr>
          <p:spPr>
            <a:xfrm flipV="1">
              <a:off x="8869952" y="8446933"/>
              <a:ext cx="0" cy="1725964"/>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3" name="文本框 22">
              <a:extLst>
                <a:ext uri="{FF2B5EF4-FFF2-40B4-BE49-F238E27FC236}">
                  <a16:creationId xmlns:a16="http://schemas.microsoft.com/office/drawing/2014/main" id="{BBBDDE97-3E27-400F-A97C-CAFEF5CE9756}"/>
                </a:ext>
              </a:extLst>
            </p:cNvPr>
            <p:cNvSpPr txBox="1"/>
            <p:nvPr/>
          </p:nvSpPr>
          <p:spPr>
            <a:xfrm>
              <a:off x="10676002" y="6364189"/>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4" name="文本框 23">
              <a:extLst>
                <a:ext uri="{FF2B5EF4-FFF2-40B4-BE49-F238E27FC236}">
                  <a16:creationId xmlns:a16="http://schemas.microsoft.com/office/drawing/2014/main" id="{2D3335EB-2514-4783-9AA0-76EDF9C45213}"/>
                </a:ext>
              </a:extLst>
            </p:cNvPr>
            <p:cNvSpPr txBox="1"/>
            <p:nvPr/>
          </p:nvSpPr>
          <p:spPr>
            <a:xfrm>
              <a:off x="9370508" y="7232185"/>
              <a:ext cx="4231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EN</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5" name="文本框 24">
              <a:extLst>
                <a:ext uri="{FF2B5EF4-FFF2-40B4-BE49-F238E27FC236}">
                  <a16:creationId xmlns:a16="http://schemas.microsoft.com/office/drawing/2014/main" id="{479988A4-CE89-4F70-AAD0-EA10ACB44E16}"/>
                </a:ext>
              </a:extLst>
            </p:cNvPr>
            <p:cNvSpPr txBox="1"/>
            <p:nvPr/>
          </p:nvSpPr>
          <p:spPr>
            <a:xfrm>
              <a:off x="9920815" y="7527683"/>
              <a:ext cx="68448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L+/L-</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6" name="文本框 25">
              <a:extLst>
                <a:ext uri="{FF2B5EF4-FFF2-40B4-BE49-F238E27FC236}">
                  <a16:creationId xmlns:a16="http://schemas.microsoft.com/office/drawing/2014/main" id="{20A35409-F1E5-4A14-8108-E1C103ADC2F8}"/>
                </a:ext>
              </a:extLst>
            </p:cNvPr>
            <p:cNvSpPr txBox="1"/>
            <p:nvPr/>
          </p:nvSpPr>
          <p:spPr>
            <a:xfrm>
              <a:off x="10675161" y="5860312"/>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7" name="直接箭头连接符 26">
              <a:extLst>
                <a:ext uri="{FF2B5EF4-FFF2-40B4-BE49-F238E27FC236}">
                  <a16:creationId xmlns:a16="http://schemas.microsoft.com/office/drawing/2014/main" id="{8F39927B-13F1-4296-9547-61F43FD75252}"/>
                </a:ext>
              </a:extLst>
            </p:cNvPr>
            <p:cNvCxnSpPr>
              <a:cxnSpLocks/>
              <a:stCxn id="26" idx="1"/>
            </p:cNvCxnSpPr>
            <p:nvPr/>
          </p:nvCxnSpPr>
          <p:spPr>
            <a:xfrm flipH="1">
              <a:off x="10129361" y="6055558"/>
              <a:ext cx="545800"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B1D0EE11-28E7-4089-8926-6C9F78AC87A6}"/>
                </a:ext>
              </a:extLst>
            </p:cNvPr>
            <p:cNvSpPr txBox="1"/>
            <p:nvPr/>
          </p:nvSpPr>
          <p:spPr>
            <a:xfrm>
              <a:off x="9321445" y="5854712"/>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0" name="文本框 29">
              <a:extLst>
                <a:ext uri="{FF2B5EF4-FFF2-40B4-BE49-F238E27FC236}">
                  <a16:creationId xmlns:a16="http://schemas.microsoft.com/office/drawing/2014/main" id="{0F1634D0-7EAD-479C-BB88-806C25148E14}"/>
                </a:ext>
              </a:extLst>
            </p:cNvPr>
            <p:cNvSpPr txBox="1"/>
            <p:nvPr/>
          </p:nvSpPr>
          <p:spPr>
            <a:xfrm>
              <a:off x="9318938" y="6396781"/>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2" name="文本框 31">
              <a:extLst>
                <a:ext uri="{FF2B5EF4-FFF2-40B4-BE49-F238E27FC236}">
                  <a16:creationId xmlns:a16="http://schemas.microsoft.com/office/drawing/2014/main" id="{572EB031-4397-4E81-B9D9-BF39E161C17F}"/>
                </a:ext>
              </a:extLst>
            </p:cNvPr>
            <p:cNvSpPr txBox="1"/>
            <p:nvPr/>
          </p:nvSpPr>
          <p:spPr>
            <a:xfrm>
              <a:off x="11888210" y="2470603"/>
              <a:ext cx="86401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USB I/F</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3" name="直接箭头连接符 32">
              <a:extLst>
                <a:ext uri="{FF2B5EF4-FFF2-40B4-BE49-F238E27FC236}">
                  <a16:creationId xmlns:a16="http://schemas.microsoft.com/office/drawing/2014/main" id="{5465437D-92E0-41E2-A239-425EF2A1AB82}"/>
                </a:ext>
              </a:extLst>
            </p:cNvPr>
            <p:cNvCxnSpPr>
              <a:cxnSpLocks/>
            </p:cNvCxnSpPr>
            <p:nvPr/>
          </p:nvCxnSpPr>
          <p:spPr>
            <a:xfrm>
              <a:off x="12155945" y="2861094"/>
              <a:ext cx="0" cy="2683831"/>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34" name="直接箭头连接符 33">
              <a:extLst>
                <a:ext uri="{FF2B5EF4-FFF2-40B4-BE49-F238E27FC236}">
                  <a16:creationId xmlns:a16="http://schemas.microsoft.com/office/drawing/2014/main" id="{EA1A8337-043F-4A28-A1C6-1D3D6AB676BF}"/>
                </a:ext>
              </a:extLst>
            </p:cNvPr>
            <p:cNvCxnSpPr>
              <a:cxnSpLocks/>
            </p:cNvCxnSpPr>
            <p:nvPr/>
          </p:nvCxnSpPr>
          <p:spPr>
            <a:xfrm>
              <a:off x="12502472" y="2878027"/>
              <a:ext cx="0" cy="646857"/>
            </a:xfrm>
            <a:prstGeom prst="straightConnector1">
              <a:avLst/>
            </a:prstGeom>
            <a:noFill/>
            <a:ln w="25400" cap="flat">
              <a:solidFill>
                <a:schemeClr val="accent5"/>
              </a:solidFill>
              <a:prstDash val="solid"/>
              <a:miter lim="400000"/>
              <a:headEnd type="none"/>
              <a:tailEnd type="arrow"/>
            </a:ln>
            <a:effectLst/>
            <a:sp3d/>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47C7D555-A1D7-48CB-A33B-54701CA64063}"/>
                </a:ext>
              </a:extLst>
            </p:cNvPr>
            <p:cNvSpPr txBox="1"/>
            <p:nvPr/>
          </p:nvSpPr>
          <p:spPr>
            <a:xfrm rot="5400000">
              <a:off x="12705575" y="4733602"/>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8" name="文本框 37">
              <a:extLst>
                <a:ext uri="{FF2B5EF4-FFF2-40B4-BE49-F238E27FC236}">
                  <a16:creationId xmlns:a16="http://schemas.microsoft.com/office/drawing/2014/main" id="{1071C696-E1AD-46F4-9C91-E3CAF637520E}"/>
                </a:ext>
              </a:extLst>
            </p:cNvPr>
            <p:cNvSpPr txBox="1"/>
            <p:nvPr/>
          </p:nvSpPr>
          <p:spPr>
            <a:xfrm>
              <a:off x="8569264" y="7294482"/>
              <a:ext cx="1258356" cy="114669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1600" b="0" dirty="0">
                  <a:latin typeface="微软雅黑" panose="020B0503020204020204" pitchFamily="34" charset="-122"/>
                  <a:ea typeface="微软雅黑" panose="020B0503020204020204" pitchFamily="34" charset="-122"/>
                </a:rPr>
                <a:t>差分转单端</a:t>
              </a:r>
              <a:endParaRPr lang="en-US" altLang="zh-CN" sz="1600" b="0" dirty="0">
                <a:latin typeface="微软雅黑" panose="020B0503020204020204" pitchFamily="34" charset="-122"/>
                <a:ea typeface="微软雅黑" panose="020B0503020204020204" pitchFamily="34" charset="-122"/>
              </a:endParaRPr>
            </a:p>
            <a:p>
              <a:pPr marL="0" marR="0" indent="0" algn="ctr" defTabSz="821531" rtl="0" fontAlgn="auto" latinLnBrk="0" hangingPunct="0">
                <a:lnSpc>
                  <a:spcPct val="100000"/>
                </a:lnSpc>
                <a:spcBef>
                  <a:spcPts val="0"/>
                </a:spcBef>
                <a:spcAft>
                  <a:spcPts val="0"/>
                </a:spcAft>
                <a:buClrTx/>
                <a:buSzTx/>
                <a:buFontTx/>
                <a:buNone/>
                <a:tabLst/>
              </a:pPr>
              <a:r>
                <a:rPr lang="zh-CN" altLang="en-US" sz="1600" b="0" dirty="0">
                  <a:latin typeface="微软雅黑" panose="020B0503020204020204" pitchFamily="34" charset="-122"/>
                  <a:ea typeface="微软雅黑" panose="020B0503020204020204" pitchFamily="34" charset="-122"/>
                </a:rPr>
                <a:t>运放</a:t>
              </a:r>
              <a:endPar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9" name="文本框 38">
              <a:extLst>
                <a:ext uri="{FF2B5EF4-FFF2-40B4-BE49-F238E27FC236}">
                  <a16:creationId xmlns:a16="http://schemas.microsoft.com/office/drawing/2014/main" id="{4FE0C139-69B5-4BAC-A67E-12C1785452B5}"/>
                </a:ext>
              </a:extLst>
            </p:cNvPr>
            <p:cNvSpPr txBox="1"/>
            <p:nvPr/>
          </p:nvSpPr>
          <p:spPr>
            <a:xfrm>
              <a:off x="8569264" y="10172897"/>
              <a:ext cx="1258356" cy="145458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3.5mm</a:t>
              </a:r>
            </a:p>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Audio Jack</a:t>
              </a:r>
            </a:p>
          </p:txBody>
        </p:sp>
        <p:cxnSp>
          <p:nvCxnSpPr>
            <p:cNvPr id="40" name="直接箭头连接符 39">
              <a:extLst>
                <a:ext uri="{FF2B5EF4-FFF2-40B4-BE49-F238E27FC236}">
                  <a16:creationId xmlns:a16="http://schemas.microsoft.com/office/drawing/2014/main" id="{E9B856DE-0312-4288-BD5B-310D4C41225D}"/>
                </a:ext>
              </a:extLst>
            </p:cNvPr>
            <p:cNvCxnSpPr>
              <a:cxnSpLocks/>
            </p:cNvCxnSpPr>
            <p:nvPr/>
          </p:nvCxnSpPr>
          <p:spPr>
            <a:xfrm flipV="1">
              <a:off x="9065934" y="8446933"/>
              <a:ext cx="0" cy="1725964"/>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41" name="文本框 40">
              <a:extLst>
                <a:ext uri="{FF2B5EF4-FFF2-40B4-BE49-F238E27FC236}">
                  <a16:creationId xmlns:a16="http://schemas.microsoft.com/office/drawing/2014/main" id="{71E758AD-5ADC-49B0-BD63-D7C300B81060}"/>
                </a:ext>
              </a:extLst>
            </p:cNvPr>
            <p:cNvSpPr txBox="1"/>
            <p:nvPr/>
          </p:nvSpPr>
          <p:spPr>
            <a:xfrm>
              <a:off x="8598374" y="9114669"/>
              <a:ext cx="2500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2" name="文本框 41">
              <a:extLst>
                <a:ext uri="{FF2B5EF4-FFF2-40B4-BE49-F238E27FC236}">
                  <a16:creationId xmlns:a16="http://schemas.microsoft.com/office/drawing/2014/main" id="{AF200FCA-334B-4407-9E01-E4E68D102DE9}"/>
                </a:ext>
              </a:extLst>
            </p:cNvPr>
            <p:cNvSpPr txBox="1"/>
            <p:nvPr/>
          </p:nvSpPr>
          <p:spPr>
            <a:xfrm>
              <a:off x="9092453" y="9114669"/>
              <a:ext cx="27892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3" name="直接箭头连接符 42">
              <a:extLst>
                <a:ext uri="{FF2B5EF4-FFF2-40B4-BE49-F238E27FC236}">
                  <a16:creationId xmlns:a16="http://schemas.microsoft.com/office/drawing/2014/main" id="{B16C8854-3018-4DB1-B434-DD16BA96E94A}"/>
                </a:ext>
              </a:extLst>
            </p:cNvPr>
            <p:cNvCxnSpPr>
              <a:cxnSpLocks/>
            </p:cNvCxnSpPr>
            <p:nvPr/>
          </p:nvCxnSpPr>
          <p:spPr>
            <a:xfrm>
              <a:off x="9834668" y="7438762"/>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4" name="直接箭头连接符 43">
              <a:extLst>
                <a:ext uri="{FF2B5EF4-FFF2-40B4-BE49-F238E27FC236}">
                  <a16:creationId xmlns:a16="http://schemas.microsoft.com/office/drawing/2014/main" id="{5F3B0F4E-DECA-4BA7-896E-E43BA2506F90}"/>
                </a:ext>
              </a:extLst>
            </p:cNvPr>
            <p:cNvCxnSpPr>
              <a:cxnSpLocks/>
            </p:cNvCxnSpPr>
            <p:nvPr/>
          </p:nvCxnSpPr>
          <p:spPr>
            <a:xfrm>
              <a:off x="9817880" y="7908372"/>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5" name="直接箭头连接符 44">
              <a:extLst>
                <a:ext uri="{FF2B5EF4-FFF2-40B4-BE49-F238E27FC236}">
                  <a16:creationId xmlns:a16="http://schemas.microsoft.com/office/drawing/2014/main" id="{F9C13155-20B0-416A-B820-30E04624C2C6}"/>
                </a:ext>
              </a:extLst>
            </p:cNvPr>
            <p:cNvCxnSpPr>
              <a:cxnSpLocks/>
            </p:cNvCxnSpPr>
            <p:nvPr/>
          </p:nvCxnSpPr>
          <p:spPr>
            <a:xfrm>
              <a:off x="9834668" y="8364906"/>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46" name="文本框 45">
              <a:extLst>
                <a:ext uri="{FF2B5EF4-FFF2-40B4-BE49-F238E27FC236}">
                  <a16:creationId xmlns:a16="http://schemas.microsoft.com/office/drawing/2014/main" id="{EC606C63-1F2B-4CFE-AE9D-DEBC1DE7EA12}"/>
                </a:ext>
              </a:extLst>
            </p:cNvPr>
            <p:cNvSpPr txBox="1"/>
            <p:nvPr/>
          </p:nvSpPr>
          <p:spPr>
            <a:xfrm>
              <a:off x="9947508" y="8032687"/>
              <a:ext cx="742190"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R</a:t>
              </a: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lang="en-US" altLang="zh-CN" sz="1600" b="0" dirty="0">
                  <a:latin typeface="微软雅黑" panose="020B0503020204020204" pitchFamily="34" charset="-122"/>
                  <a:ea typeface="微软雅黑" panose="020B0503020204020204" pitchFamily="34" charset="-122"/>
                </a:rPr>
                <a:t>R</a:t>
              </a: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8" name="连接符: 肘形 47">
              <a:extLst>
                <a:ext uri="{FF2B5EF4-FFF2-40B4-BE49-F238E27FC236}">
                  <a16:creationId xmlns:a16="http://schemas.microsoft.com/office/drawing/2014/main" id="{A92BD978-8E2C-4221-A762-F4F0F806A911}"/>
                </a:ext>
              </a:extLst>
            </p:cNvPr>
            <p:cNvCxnSpPr>
              <a:cxnSpLocks/>
              <a:stCxn id="68" idx="3"/>
              <a:endCxn id="39" idx="3"/>
            </p:cNvCxnSpPr>
            <p:nvPr/>
          </p:nvCxnSpPr>
          <p:spPr>
            <a:xfrm flipH="1">
              <a:off x="9827620" y="3926159"/>
              <a:ext cx="3767196" cy="6974031"/>
            </a:xfrm>
            <a:prstGeom prst="bentConnector3">
              <a:avLst>
                <a:gd name="adj1" fmla="val -34472"/>
              </a:avLst>
            </a:prstGeom>
            <a:ln>
              <a:solidFill>
                <a:schemeClr val="accent5"/>
              </a:solidFill>
              <a:tailEnd type="triangle"/>
            </a:ln>
          </p:spPr>
          <p:style>
            <a:lnRef idx="1">
              <a:schemeClr val="accent5"/>
            </a:lnRef>
            <a:fillRef idx="0">
              <a:schemeClr val="accent5"/>
            </a:fillRef>
            <a:effectRef idx="0">
              <a:schemeClr val="accent5"/>
            </a:effectRef>
            <a:fontRef idx="minor">
              <a:schemeClr val="tx1"/>
            </a:fontRef>
          </p:style>
        </p:cxnSp>
        <p:sp>
          <p:nvSpPr>
            <p:cNvPr id="58" name="文本框 57">
              <a:extLst>
                <a:ext uri="{FF2B5EF4-FFF2-40B4-BE49-F238E27FC236}">
                  <a16:creationId xmlns:a16="http://schemas.microsoft.com/office/drawing/2014/main" id="{F01117B0-7F36-4268-9FEF-31900399467E}"/>
                </a:ext>
              </a:extLst>
            </p:cNvPr>
            <p:cNvSpPr txBox="1"/>
            <p:nvPr/>
          </p:nvSpPr>
          <p:spPr>
            <a:xfrm>
              <a:off x="10662595" y="7276981"/>
              <a:ext cx="6492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9" name="直接箭头连接符 58">
              <a:extLst>
                <a:ext uri="{FF2B5EF4-FFF2-40B4-BE49-F238E27FC236}">
                  <a16:creationId xmlns:a16="http://schemas.microsoft.com/office/drawing/2014/main" id="{EB9C6F0A-B093-4763-BB6C-56A06E5A96EB}"/>
                </a:ext>
              </a:extLst>
            </p:cNvPr>
            <p:cNvCxnSpPr>
              <a:cxnSpLocks/>
            </p:cNvCxnSpPr>
            <p:nvPr/>
          </p:nvCxnSpPr>
          <p:spPr>
            <a:xfrm flipH="1">
              <a:off x="10116795" y="6566846"/>
              <a:ext cx="545800"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2" name="文本框 61">
              <a:extLst>
                <a:ext uri="{FF2B5EF4-FFF2-40B4-BE49-F238E27FC236}">
                  <a16:creationId xmlns:a16="http://schemas.microsoft.com/office/drawing/2014/main" id="{129FF49B-A5F8-4CEE-B372-AAA7A47A19D2}"/>
                </a:ext>
              </a:extLst>
            </p:cNvPr>
            <p:cNvSpPr txBox="1"/>
            <p:nvPr/>
          </p:nvSpPr>
          <p:spPr>
            <a:xfrm rot="5400000">
              <a:off x="11604655" y="3329639"/>
              <a:ext cx="87203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DM/DP</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6" name="文本框 65">
              <a:extLst>
                <a:ext uri="{FF2B5EF4-FFF2-40B4-BE49-F238E27FC236}">
                  <a16:creationId xmlns:a16="http://schemas.microsoft.com/office/drawing/2014/main" id="{468A7317-633A-4DD0-B0C9-1482878AE10F}"/>
                </a:ext>
              </a:extLst>
            </p:cNvPr>
            <p:cNvSpPr txBox="1"/>
            <p:nvPr/>
          </p:nvSpPr>
          <p:spPr>
            <a:xfrm>
              <a:off x="8359554" y="6165960"/>
              <a:ext cx="573875"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LDO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8" name="文本框 67">
              <a:extLst>
                <a:ext uri="{FF2B5EF4-FFF2-40B4-BE49-F238E27FC236}">
                  <a16:creationId xmlns:a16="http://schemas.microsoft.com/office/drawing/2014/main" id="{9536B622-688B-4D46-9874-74F54A33287A}"/>
                </a:ext>
              </a:extLst>
            </p:cNvPr>
            <p:cNvSpPr txBox="1"/>
            <p:nvPr/>
          </p:nvSpPr>
          <p:spPr>
            <a:xfrm>
              <a:off x="12336460" y="3547850"/>
              <a:ext cx="1258356" cy="75661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MOSFET</a:t>
              </a:r>
            </a:p>
          </p:txBody>
        </p:sp>
        <p:cxnSp>
          <p:nvCxnSpPr>
            <p:cNvPr id="70" name="直接箭头连接符 69">
              <a:extLst>
                <a:ext uri="{FF2B5EF4-FFF2-40B4-BE49-F238E27FC236}">
                  <a16:creationId xmlns:a16="http://schemas.microsoft.com/office/drawing/2014/main" id="{C3825472-99C5-4B87-BD0C-3168D044BCEB}"/>
                </a:ext>
              </a:extLst>
            </p:cNvPr>
            <p:cNvCxnSpPr>
              <a:cxnSpLocks/>
            </p:cNvCxnSpPr>
            <p:nvPr/>
          </p:nvCxnSpPr>
          <p:spPr>
            <a:xfrm>
              <a:off x="12917248" y="4312769"/>
              <a:ext cx="0" cy="1232156"/>
            </a:xfrm>
            <a:prstGeom prst="straightConnector1">
              <a:avLst/>
            </a:prstGeom>
            <a:noFill/>
            <a:ln w="25400" cap="flat">
              <a:solidFill>
                <a:schemeClr val="accent5"/>
              </a:solidFill>
              <a:prstDash val="solid"/>
              <a:miter lim="400000"/>
              <a:headEnd type="none"/>
              <a:tailEnd type="arrow"/>
            </a:ln>
            <a:effectLst/>
            <a:sp3d/>
          </p:spPr>
          <p:style>
            <a:lnRef idx="0">
              <a:scrgbClr r="0" g="0" b="0"/>
            </a:lnRef>
            <a:fillRef idx="0">
              <a:scrgbClr r="0" g="0" b="0"/>
            </a:fillRef>
            <a:effectRef idx="0">
              <a:scrgbClr r="0" g="0" b="0"/>
            </a:effectRef>
            <a:fontRef idx="none"/>
          </p:style>
        </p:cxnSp>
        <p:sp>
          <p:nvSpPr>
            <p:cNvPr id="72" name="文本框 71">
              <a:extLst>
                <a:ext uri="{FF2B5EF4-FFF2-40B4-BE49-F238E27FC236}">
                  <a16:creationId xmlns:a16="http://schemas.microsoft.com/office/drawing/2014/main" id="{0ECEB4C1-AE72-4A43-8BD5-B4F318C9DF4D}"/>
                </a:ext>
              </a:extLst>
            </p:cNvPr>
            <p:cNvSpPr txBox="1"/>
            <p:nvPr/>
          </p:nvSpPr>
          <p:spPr>
            <a:xfrm>
              <a:off x="12480051" y="2975204"/>
              <a:ext cx="68448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VBUS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74" name="连接符: 肘形 73">
              <a:extLst>
                <a:ext uri="{FF2B5EF4-FFF2-40B4-BE49-F238E27FC236}">
                  <a16:creationId xmlns:a16="http://schemas.microsoft.com/office/drawing/2014/main" id="{68514202-00CD-4A2C-AE2F-7C6B14D6F7F0}"/>
                </a:ext>
              </a:extLst>
            </p:cNvPr>
            <p:cNvCxnSpPr>
              <a:cxnSpLocks/>
              <a:stCxn id="66" idx="0"/>
              <a:endCxn id="35" idx="2"/>
            </p:cNvCxnSpPr>
            <p:nvPr/>
          </p:nvCxnSpPr>
          <p:spPr>
            <a:xfrm rot="5400000" flipH="1" flipV="1">
              <a:off x="10149009" y="3426331"/>
              <a:ext cx="1237112" cy="4242146"/>
            </a:xfrm>
            <a:prstGeom prst="bentConnector2">
              <a:avLst/>
            </a:prstGeom>
            <a:ln>
              <a:solidFill>
                <a:schemeClr val="accent5"/>
              </a:solidFill>
              <a:headEnd type="arrow"/>
              <a:tailEnd type="none"/>
            </a:ln>
          </p:spPr>
          <p:style>
            <a:lnRef idx="1">
              <a:schemeClr val="accent5"/>
            </a:lnRef>
            <a:fillRef idx="0">
              <a:schemeClr val="accent5"/>
            </a:fillRef>
            <a:effectRef idx="0">
              <a:schemeClr val="accent5"/>
            </a:effectRef>
            <a:fontRef idx="minor">
              <a:schemeClr val="tx1"/>
            </a:fontRef>
          </p:style>
        </p:cxnSp>
        <p:cxnSp>
          <p:nvCxnSpPr>
            <p:cNvPr id="82" name="直接箭头连接符 81">
              <a:extLst>
                <a:ext uri="{FF2B5EF4-FFF2-40B4-BE49-F238E27FC236}">
                  <a16:creationId xmlns:a16="http://schemas.microsoft.com/office/drawing/2014/main" id="{859013D2-4F1D-4CB4-A587-B62DDFBF5ADB}"/>
                </a:ext>
              </a:extLst>
            </p:cNvPr>
            <p:cNvCxnSpPr>
              <a:cxnSpLocks/>
            </p:cNvCxnSpPr>
            <p:nvPr/>
          </p:nvCxnSpPr>
          <p:spPr>
            <a:xfrm flipV="1">
              <a:off x="9465658" y="8441179"/>
              <a:ext cx="0" cy="1725964"/>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83" name="文本框 82">
              <a:extLst>
                <a:ext uri="{FF2B5EF4-FFF2-40B4-BE49-F238E27FC236}">
                  <a16:creationId xmlns:a16="http://schemas.microsoft.com/office/drawing/2014/main" id="{0E3DDF1A-7D4A-420D-950B-11305F88B76B}"/>
                </a:ext>
              </a:extLst>
            </p:cNvPr>
            <p:cNvSpPr txBox="1"/>
            <p:nvPr/>
          </p:nvSpPr>
          <p:spPr>
            <a:xfrm>
              <a:off x="9496553" y="9108915"/>
              <a:ext cx="62036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GND</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grpSp>
    </p:spTree>
    <p:extLst>
      <p:ext uri="{BB962C8B-B14F-4D97-AF65-F5344CB8AC3E}">
        <p14:creationId xmlns:p14="http://schemas.microsoft.com/office/powerpoint/2010/main" val="405318746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5095913" y="227189"/>
            <a:ext cx="8888826" cy="1028957"/>
          </a:xfrm>
        </p:spPr>
        <p:txBody>
          <a:bodyPr>
            <a:noAutofit/>
          </a:bodyPr>
          <a:lstStyle/>
          <a:p>
            <a:pPr algn="ctr"/>
            <a:r>
              <a:rPr lang="zh-CN" altLang="en-US" sz="6400" dirty="0"/>
              <a:t>方案介绍</a:t>
            </a:r>
            <a:r>
              <a:rPr lang="en-US" altLang="zh-CN" sz="6400" dirty="0"/>
              <a:t>-</a:t>
            </a:r>
            <a:r>
              <a:rPr lang="zh-CN" altLang="en-US" sz="6400" dirty="0"/>
              <a:t>便携式扬声器</a:t>
            </a:r>
          </a:p>
        </p:txBody>
      </p:sp>
      <p:sp>
        <p:nvSpPr>
          <p:cNvPr id="10" name="文本框 9">
            <a:extLst>
              <a:ext uri="{FF2B5EF4-FFF2-40B4-BE49-F238E27FC236}">
                <a16:creationId xmlns:a16="http://schemas.microsoft.com/office/drawing/2014/main" id="{FAEAF273-40E6-4A08-A049-9D2F73C100EE}"/>
              </a:ext>
            </a:extLst>
          </p:cNvPr>
          <p:cNvSpPr txBox="1"/>
          <p:nvPr/>
        </p:nvSpPr>
        <p:spPr>
          <a:xfrm>
            <a:off x="8431082" y="3245243"/>
            <a:ext cx="6318588" cy="8526245"/>
          </a:xfrm>
          <a:prstGeom prst="rect">
            <a:avLst/>
          </a:prstGeom>
          <a:noFill/>
        </p:spPr>
        <p:txBody>
          <a:bodyPr wrap="square">
            <a:spAutoFit/>
          </a:bodyPr>
          <a:lstStyle/>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回声消除（</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AEC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全双工模式</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自动增益（</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AGC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远近场声音强度一致</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环境降噪（</a:t>
            </a:r>
            <a:r>
              <a:rPr lang="en-US" altLang="zh-CN" sz="2800" kern="1200" dirty="0">
                <a:solidFill>
                  <a:prstClr val="black"/>
                </a:solidFill>
                <a:latin typeface="微软雅黑" panose="020B0503020204020204" pitchFamily="34" charset="-122"/>
                <a:ea typeface="微软雅黑" panose="020B0503020204020204" pitchFamily="34" charset="-122"/>
                <a:cs typeface="+mn-cs"/>
              </a:rPr>
              <a:t>ENC </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降噪深度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12dB</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（双麦）</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波束形成（</a:t>
            </a:r>
            <a:r>
              <a:rPr lang="en-US" altLang="zh-CN" sz="2800" kern="1200" dirty="0">
                <a:solidFill>
                  <a:prstClr val="black"/>
                </a:solidFill>
                <a:latin typeface="微软雅黑" panose="020B0503020204020204" pitchFamily="34" charset="-122"/>
                <a:ea typeface="微软雅黑" panose="020B0503020204020204" pitchFamily="34" charset="-122"/>
                <a:cs typeface="+mn-cs"/>
              </a:rPr>
              <a:t>Beamforming</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有效增强远场语音拾取效果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965D29BD-4CE8-4CE1-BCCC-71D8914CC483}"/>
              </a:ext>
            </a:extLst>
          </p:cNvPr>
          <p:cNvSpPr txBox="1"/>
          <p:nvPr/>
        </p:nvSpPr>
        <p:spPr>
          <a:xfrm>
            <a:off x="843108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12" name="文本框 11">
            <a:extLst>
              <a:ext uri="{FF2B5EF4-FFF2-40B4-BE49-F238E27FC236}">
                <a16:creationId xmlns:a16="http://schemas.microsoft.com/office/drawing/2014/main" id="{F9594CAE-FEF0-4C39-AF76-5AAC9C4494F3}"/>
              </a:ext>
            </a:extLst>
          </p:cNvPr>
          <p:cNvSpPr txBox="1"/>
          <p:nvPr/>
        </p:nvSpPr>
        <p:spPr>
          <a:xfrm>
            <a:off x="1840922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sp>
        <p:nvSpPr>
          <p:cNvPr id="13" name="文本框 12">
            <a:extLst>
              <a:ext uri="{FF2B5EF4-FFF2-40B4-BE49-F238E27FC236}">
                <a16:creationId xmlns:a16="http://schemas.microsoft.com/office/drawing/2014/main" id="{DE6DB058-BE86-4AA8-8F14-9EBB53FCCB1C}"/>
              </a:ext>
            </a:extLst>
          </p:cNvPr>
          <p:cNvSpPr txBox="1"/>
          <p:nvPr/>
        </p:nvSpPr>
        <p:spPr>
          <a:xfrm>
            <a:off x="2615830" y="10870869"/>
            <a:ext cx="2674976" cy="646331"/>
          </a:xfrm>
          <a:prstGeom prst="rect">
            <a:avLst/>
          </a:prstGeom>
          <a:noFill/>
        </p:spPr>
        <p:txBody>
          <a:bodyPr wrap="square" rtlCol="0">
            <a:spAutoFit/>
          </a:bodyPr>
          <a:lstStyle/>
          <a:p>
            <a:pPr algn="l" defTabSz="1828800" hangingPunct="1"/>
            <a:r>
              <a:rPr lang="zh-CN" altLang="en-US" sz="3600" b="0" kern="1200" dirty="0">
                <a:solidFill>
                  <a:prstClr val="black"/>
                </a:solidFill>
                <a:latin typeface="微软雅黑" panose="020B0503020204020204" pitchFamily="34" charset="-122"/>
                <a:ea typeface="微软雅黑" panose="020B0503020204020204" pitchFamily="34" charset="-122"/>
                <a:cs typeface="+mn-cs"/>
              </a:rPr>
              <a:t>产品图片</a:t>
            </a:r>
          </a:p>
        </p:txBody>
      </p:sp>
      <p:pic>
        <p:nvPicPr>
          <p:cNvPr id="14" name="图片 13">
            <a:extLst>
              <a:ext uri="{FF2B5EF4-FFF2-40B4-BE49-F238E27FC236}">
                <a16:creationId xmlns:a16="http://schemas.microsoft.com/office/drawing/2014/main" id="{B519B253-B82E-490C-9BFC-93B022EB1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45132"/>
            <a:ext cx="7354956" cy="7354956"/>
          </a:xfrm>
          <a:prstGeom prst="rect">
            <a:avLst/>
          </a:prstGeom>
        </p:spPr>
      </p:pic>
      <p:graphicFrame>
        <p:nvGraphicFramePr>
          <p:cNvPr id="15" name="表格 14">
            <a:extLst>
              <a:ext uri="{FF2B5EF4-FFF2-40B4-BE49-F238E27FC236}">
                <a16:creationId xmlns:a16="http://schemas.microsoft.com/office/drawing/2014/main" id="{B534FF8E-E6BC-4108-8F51-8E2014BE8FAD}"/>
              </a:ext>
            </a:extLst>
          </p:cNvPr>
          <p:cNvGraphicFramePr>
            <a:graphicFrameLocks noGrp="1"/>
          </p:cNvGraphicFramePr>
          <p:nvPr/>
        </p:nvGraphicFramePr>
        <p:xfrm>
          <a:off x="16002003" y="3379310"/>
          <a:ext cx="7559334" cy="9440044"/>
        </p:xfrm>
        <a:graphic>
          <a:graphicData uri="http://schemas.openxmlformats.org/drawingml/2006/table">
            <a:tbl>
              <a:tblPr>
                <a:tableStyleId>{9D7B26C5-4107-4FEC-AEDC-1716B250A1EF}</a:tableStyleId>
              </a:tblPr>
              <a:tblGrid>
                <a:gridCol w="2339264">
                  <a:extLst>
                    <a:ext uri="{9D8B030D-6E8A-4147-A177-3AD203B41FA5}">
                      <a16:colId xmlns:a16="http://schemas.microsoft.com/office/drawing/2014/main" val="3212131345"/>
                    </a:ext>
                  </a:extLst>
                </a:gridCol>
                <a:gridCol w="5220070">
                  <a:extLst>
                    <a:ext uri="{9D8B030D-6E8A-4147-A177-3AD203B41FA5}">
                      <a16:colId xmlns:a16="http://schemas.microsoft.com/office/drawing/2014/main" val="4071520531"/>
                    </a:ext>
                  </a:extLst>
                </a:gridCol>
              </a:tblGrid>
              <a:tr h="970748">
                <a:tc>
                  <a:txBody>
                    <a:bodyPr/>
                    <a:lstStyle/>
                    <a:p>
                      <a:pPr algn="l" fontAlgn="b"/>
                      <a:r>
                        <a:rPr lang="zh-CN" altLang="en-US" sz="2800" b="1" u="none" strike="noStrike" dirty="0">
                          <a:effectLst/>
                          <a:latin typeface="+mn-ea"/>
                          <a:ea typeface="+mn-ea"/>
                        </a:rPr>
                        <a:t>方案类型</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u="none" strike="noStrike" dirty="0">
                          <a:effectLst/>
                          <a:latin typeface="+mn-ea"/>
                          <a:ea typeface="+mn-ea"/>
                        </a:rPr>
                        <a:t>具有麦克风拾音功能的扬声器</a:t>
                      </a:r>
                      <a:endParaRPr lang="zh-CN" alt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337259773"/>
                  </a:ext>
                </a:extLst>
              </a:tr>
              <a:tr h="9491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b="1" u="none" strike="noStrike" dirty="0">
                          <a:effectLst/>
                          <a:latin typeface="+mn-ea"/>
                          <a:ea typeface="+mn-ea"/>
                        </a:rPr>
                        <a:t>麦克风数量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u="none" strike="noStrike" dirty="0">
                          <a:effectLst/>
                          <a:latin typeface="+mn-ea"/>
                          <a:ea typeface="+mn-ea"/>
                        </a:rPr>
                        <a:t>1</a:t>
                      </a:r>
                      <a:r>
                        <a:rPr lang="zh-CN" altLang="en-US" sz="2800" u="none" strike="noStrike" dirty="0">
                          <a:effectLst/>
                          <a:latin typeface="+mn-ea"/>
                          <a:ea typeface="+mn-ea"/>
                        </a:rPr>
                        <a:t>或</a:t>
                      </a:r>
                      <a:r>
                        <a:rPr lang="en-US" altLang="zh-CN" sz="2800" u="none" strike="noStrike" dirty="0">
                          <a:effectLst/>
                          <a:latin typeface="+mn-ea"/>
                          <a:ea typeface="+mn-ea"/>
                        </a:rPr>
                        <a:t>2</a:t>
                      </a:r>
                      <a:endParaRPr lang="en-US" altLang="zh-CN"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91834377"/>
                  </a:ext>
                </a:extLst>
              </a:tr>
              <a:tr h="945206">
                <a:tc>
                  <a:txBody>
                    <a:bodyPr/>
                    <a:lstStyle/>
                    <a:p>
                      <a:pPr algn="l" fontAlgn="b"/>
                      <a:r>
                        <a:rPr lang="zh-CN" altLang="en-US" sz="2800" b="1" i="0" u="none" strike="noStrike" dirty="0">
                          <a:solidFill>
                            <a:srgbClr val="000000"/>
                          </a:solidFill>
                          <a:effectLst/>
                          <a:latin typeface="+mn-ea"/>
                          <a:ea typeface="+mn-ea"/>
                        </a:rPr>
                        <a:t>拾音距离</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2</a:t>
                      </a:r>
                      <a:r>
                        <a:rPr lang="zh-CN" altLang="en-US" sz="2800" b="0" i="0" u="none" strike="noStrike" dirty="0">
                          <a:solidFill>
                            <a:srgbClr val="000000"/>
                          </a:solidFill>
                          <a:effectLst/>
                          <a:latin typeface="+mn-ea"/>
                          <a:ea typeface="+mn-ea"/>
                        </a:rPr>
                        <a:t>米</a:t>
                      </a:r>
                    </a:p>
                  </a:txBody>
                  <a:tcPr marL="12700" marR="12700" marT="12700" marB="0" anchor="ctr"/>
                </a:tc>
                <a:extLst>
                  <a:ext uri="{0D108BD9-81ED-4DB2-BD59-A6C34878D82A}">
                    <a16:rowId xmlns:a16="http://schemas.microsoft.com/office/drawing/2014/main" val="3058567684"/>
                  </a:ext>
                </a:extLst>
              </a:tr>
              <a:tr h="959068">
                <a:tc>
                  <a:txBody>
                    <a:bodyPr/>
                    <a:lstStyle/>
                    <a:p>
                      <a:pPr algn="l" fontAlgn="b"/>
                      <a:r>
                        <a:rPr lang="zh-CN" altLang="en-US" sz="2800" b="1" u="none" strike="noStrike" dirty="0">
                          <a:effectLst/>
                          <a:latin typeface="+mn-ea"/>
                          <a:ea typeface="+mn-ea"/>
                        </a:rPr>
                        <a:t>使用人数</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u="none" strike="noStrike" dirty="0">
                          <a:effectLst/>
                          <a:latin typeface="+mn-ea"/>
                          <a:ea typeface="+mn-ea"/>
                        </a:rPr>
                        <a:t>个人</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061245687"/>
                  </a:ext>
                </a:extLst>
              </a:tr>
              <a:tr h="955174">
                <a:tc>
                  <a:txBody>
                    <a:bodyPr/>
                    <a:lstStyle/>
                    <a:p>
                      <a:pPr algn="l" fontAlgn="b"/>
                      <a:r>
                        <a:rPr lang="zh-CN" altLang="en-US" sz="2800" b="1" u="none" strike="noStrike" dirty="0">
                          <a:effectLst/>
                          <a:latin typeface="+mn-ea"/>
                          <a:ea typeface="+mn-ea"/>
                        </a:rPr>
                        <a:t>喇叭功率</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3W</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524709731"/>
                  </a:ext>
                </a:extLst>
              </a:tr>
              <a:tr h="951280">
                <a:tc>
                  <a:txBody>
                    <a:bodyPr/>
                    <a:lstStyle/>
                    <a:p>
                      <a:pPr algn="l" fontAlgn="b"/>
                      <a:r>
                        <a:rPr lang="zh-CN" altLang="en-US" sz="2800" b="1" u="none" strike="noStrike" dirty="0">
                          <a:effectLst/>
                          <a:latin typeface="+mn-ea"/>
                          <a:ea typeface="+mn-ea"/>
                        </a:rPr>
                        <a:t>连接方式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en-US" altLang="zh-CN" sz="2800" u="none" strike="noStrike" dirty="0">
                          <a:effectLst/>
                          <a:latin typeface="+mn-ea"/>
                          <a:ea typeface="+mn-ea"/>
                        </a:rPr>
                        <a:t>Type-C / </a:t>
                      </a:r>
                      <a:r>
                        <a:rPr lang="en-US" altLang="zh-CN" sz="2800" u="none" strike="noStrike" kern="1200" dirty="0">
                          <a:solidFill>
                            <a:schemeClr val="tx1"/>
                          </a:solidFill>
                          <a:effectLst/>
                          <a:latin typeface="+mn-ea"/>
                          <a:ea typeface="+mn-ea"/>
                          <a:cs typeface="+mn-cs"/>
                        </a:rPr>
                        <a:t>Lighting</a:t>
                      </a:r>
                      <a:endParaRPr lang="en-US" sz="2800" u="none" strike="noStrike" kern="1200" dirty="0">
                        <a:solidFill>
                          <a:schemeClr val="tx1"/>
                        </a:solidFill>
                        <a:effectLst/>
                        <a:latin typeface="+mn-ea"/>
                        <a:ea typeface="+mn-ea"/>
                        <a:cs typeface="+mn-cs"/>
                      </a:endParaRPr>
                    </a:p>
                  </a:txBody>
                  <a:tcPr marL="12700" marR="12700" marT="12700" marB="0" anchor="ctr"/>
                </a:tc>
                <a:extLst>
                  <a:ext uri="{0D108BD9-81ED-4DB2-BD59-A6C34878D82A}">
                    <a16:rowId xmlns:a16="http://schemas.microsoft.com/office/drawing/2014/main" val="2836393181"/>
                  </a:ext>
                </a:extLst>
              </a:tr>
              <a:tr h="1063924">
                <a:tc rowSpan="4">
                  <a:txBody>
                    <a:bodyPr/>
                    <a:lstStyle/>
                    <a:p>
                      <a:pPr algn="l" fontAlgn="b"/>
                      <a:r>
                        <a:rPr lang="zh-CN" altLang="en-US" sz="2800" b="1" i="0" u="none" strike="noStrike" dirty="0">
                          <a:solidFill>
                            <a:srgbClr val="000000"/>
                          </a:solidFill>
                          <a:effectLst/>
                          <a:latin typeface="+mn-ea"/>
                          <a:ea typeface="+mn-ea"/>
                        </a:rPr>
                        <a:t>应用场景</a:t>
                      </a:r>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会议</a:t>
                      </a:r>
                      <a:r>
                        <a:rPr lang="en-US" altLang="zh-CN" sz="2800" b="0" i="0" u="none" strike="noStrike" dirty="0">
                          <a:solidFill>
                            <a:srgbClr val="000000"/>
                          </a:solidFill>
                          <a:effectLst/>
                          <a:latin typeface="+mn-ea"/>
                          <a:ea typeface="+mn-ea"/>
                        </a:rPr>
                        <a:t>/</a:t>
                      </a:r>
                      <a:r>
                        <a:rPr lang="zh-CN" altLang="en-US" sz="2800" b="0" i="0" u="none" strike="noStrike" dirty="0">
                          <a:solidFill>
                            <a:srgbClr val="000000"/>
                          </a:solidFill>
                          <a:effectLst/>
                          <a:latin typeface="+mn-ea"/>
                          <a:ea typeface="+mn-ea"/>
                        </a:rPr>
                        <a:t>喜马拉雅</a:t>
                      </a:r>
                      <a:r>
                        <a:rPr lang="en-US" altLang="zh-CN" sz="2800" b="0" i="0" u="none" strike="noStrike" dirty="0">
                          <a:solidFill>
                            <a:srgbClr val="000000"/>
                          </a:solidFill>
                          <a:effectLst/>
                          <a:latin typeface="+mn-ea"/>
                          <a:ea typeface="+mn-ea"/>
                        </a:rPr>
                        <a:t>/</a:t>
                      </a:r>
                      <a:r>
                        <a:rPr lang="zh-CN" altLang="en-US" sz="2800" b="0" i="0" u="none" strike="noStrike" dirty="0">
                          <a:solidFill>
                            <a:srgbClr val="000000"/>
                          </a:solidFill>
                          <a:effectLst/>
                          <a:latin typeface="+mn-ea"/>
                          <a:ea typeface="+mn-ea"/>
                        </a:rPr>
                        <a:t>蜻蜓</a:t>
                      </a:r>
                      <a:r>
                        <a:rPr lang="en-US" altLang="zh-CN" sz="2800" b="0" i="0" u="none" strike="noStrike" dirty="0">
                          <a:solidFill>
                            <a:srgbClr val="000000"/>
                          </a:solidFill>
                          <a:effectLst/>
                          <a:latin typeface="+mn-ea"/>
                          <a:ea typeface="+mn-ea"/>
                        </a:rPr>
                        <a:t>FM/</a:t>
                      </a:r>
                      <a:r>
                        <a:rPr lang="zh-CN" altLang="en-US" sz="2800" b="0" i="0" u="none" strike="noStrike" dirty="0">
                          <a:solidFill>
                            <a:srgbClr val="000000"/>
                          </a:solidFill>
                          <a:effectLst/>
                          <a:latin typeface="+mn-ea"/>
                          <a:ea typeface="+mn-ea"/>
                        </a:rPr>
                        <a:t>豆瓣</a:t>
                      </a:r>
                      <a:r>
                        <a:rPr lang="en-US" altLang="zh-CN" sz="2800" b="0" i="0" u="none" strike="noStrike" dirty="0">
                          <a:solidFill>
                            <a:srgbClr val="000000"/>
                          </a:solidFill>
                          <a:effectLst/>
                          <a:latin typeface="+mn-ea"/>
                          <a:ea typeface="+mn-ea"/>
                        </a:rPr>
                        <a:t>FM</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2912059241"/>
                  </a:ext>
                </a:extLst>
              </a:tr>
              <a:tr h="834500">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商务人士</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254487556"/>
                  </a:ext>
                </a:extLst>
              </a:tr>
              <a:tr h="958788">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教师</a:t>
                      </a:r>
                      <a:r>
                        <a:rPr lang="en-US" altLang="zh-CN" sz="2800" b="0" i="0" u="none" strike="noStrike" dirty="0">
                          <a:solidFill>
                            <a:srgbClr val="000000"/>
                          </a:solidFill>
                          <a:effectLst/>
                          <a:latin typeface="+mn-ea"/>
                          <a:ea typeface="+mn-ea"/>
                        </a:rPr>
                        <a:t>/</a:t>
                      </a:r>
                      <a:r>
                        <a:rPr lang="zh-CN" altLang="en-US" sz="2800" b="0" i="0" u="none" strike="noStrike" dirty="0">
                          <a:solidFill>
                            <a:srgbClr val="000000"/>
                          </a:solidFill>
                          <a:effectLst/>
                          <a:latin typeface="+mn-ea"/>
                          <a:ea typeface="+mn-ea"/>
                        </a:rPr>
                        <a:t>学生</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84941317"/>
                  </a:ext>
                </a:extLst>
              </a:tr>
              <a:tr h="852256">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行业精英</a:t>
                      </a:r>
                      <a:r>
                        <a:rPr lang="en-US" altLang="zh-CN" sz="2800" b="0" i="0" u="none" strike="noStrike" dirty="0">
                          <a:solidFill>
                            <a:srgbClr val="000000"/>
                          </a:solidFill>
                          <a:effectLst/>
                          <a:latin typeface="+mn-ea"/>
                          <a:ea typeface="+mn-ea"/>
                        </a:rPr>
                        <a:t>/</a:t>
                      </a:r>
                      <a:r>
                        <a:rPr lang="zh-CN" altLang="en-US" sz="2800" b="0" i="0" u="none" strike="noStrike" dirty="0">
                          <a:solidFill>
                            <a:srgbClr val="000000"/>
                          </a:solidFill>
                          <a:effectLst/>
                          <a:latin typeface="+mn-ea"/>
                          <a:ea typeface="+mn-ea"/>
                        </a:rPr>
                        <a:t>高效能人士</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930590371"/>
                  </a:ext>
                </a:extLst>
              </a:tr>
            </a:tbl>
          </a:graphicData>
        </a:graphic>
      </p:graphicFrame>
      <p:sp>
        <p:nvSpPr>
          <p:cNvPr id="16" name="文本框 15">
            <a:extLst>
              <a:ext uri="{FF2B5EF4-FFF2-40B4-BE49-F238E27FC236}">
                <a16:creationId xmlns:a16="http://schemas.microsoft.com/office/drawing/2014/main" id="{91EAB1F5-3FEA-4202-91C8-6F8921B6B989}"/>
              </a:ext>
            </a:extLst>
          </p:cNvPr>
          <p:cNvSpPr txBox="1"/>
          <p:nvPr/>
        </p:nvSpPr>
        <p:spPr>
          <a:xfrm rot="20275201">
            <a:off x="11638927" y="11663445"/>
            <a:ext cx="6340197" cy="707886"/>
          </a:xfrm>
          <a:prstGeom prst="rect">
            <a:avLst/>
          </a:prstGeom>
          <a:solidFill>
            <a:srgbClr val="FFC000"/>
          </a:solidFill>
        </p:spPr>
        <p:txBody>
          <a:bodyPr wrap="none" rtlCol="0">
            <a:spAutoFit/>
          </a:bodyPr>
          <a:lstStyle/>
          <a:p>
            <a:pPr algn="l" defTabSz="1828800" hangingPunct="1"/>
            <a:r>
              <a:rPr lang="zh-CN" altLang="en-US" sz="4000" b="0" kern="1200" dirty="0">
                <a:solidFill>
                  <a:srgbClr val="00B0F0"/>
                </a:solidFill>
                <a:latin typeface="等线" panose="020F0502020204030204"/>
                <a:ea typeface="等线" panose="02010600030101010101" pitchFamily="2" charset="-122"/>
                <a:cs typeface="+mn-cs"/>
              </a:rPr>
              <a:t>兼顾工作与生活的随身伴侣</a:t>
            </a:r>
          </a:p>
        </p:txBody>
      </p:sp>
    </p:spTree>
    <p:extLst>
      <p:ext uri="{BB962C8B-B14F-4D97-AF65-F5344CB8AC3E}">
        <p14:creationId xmlns:p14="http://schemas.microsoft.com/office/powerpoint/2010/main" val="10899661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1944350" y="227189"/>
            <a:ext cx="12040389" cy="1028957"/>
          </a:xfrm>
        </p:spPr>
        <p:txBody>
          <a:bodyPr>
            <a:noAutofit/>
          </a:bodyPr>
          <a:lstStyle/>
          <a:p>
            <a:pPr algn="ctr"/>
            <a:r>
              <a:rPr lang="zh-CN" altLang="en-US" sz="6400" dirty="0"/>
              <a:t>方案介绍</a:t>
            </a:r>
            <a:r>
              <a:rPr lang="en-US" altLang="zh-CN" sz="6400" dirty="0"/>
              <a:t>-</a:t>
            </a:r>
            <a:r>
              <a:rPr lang="zh-CN" altLang="en-US" sz="6400" dirty="0"/>
              <a:t>便携式扬声器系统框图</a:t>
            </a:r>
          </a:p>
        </p:txBody>
      </p:sp>
      <p:grpSp>
        <p:nvGrpSpPr>
          <p:cNvPr id="141" name="组合 140">
            <a:extLst>
              <a:ext uri="{FF2B5EF4-FFF2-40B4-BE49-F238E27FC236}">
                <a16:creationId xmlns:a16="http://schemas.microsoft.com/office/drawing/2014/main" id="{ADFF1215-BD7B-4A53-BA79-C9D5CA65D700}"/>
              </a:ext>
            </a:extLst>
          </p:cNvPr>
          <p:cNvGrpSpPr/>
          <p:nvPr/>
        </p:nvGrpSpPr>
        <p:grpSpPr>
          <a:xfrm>
            <a:off x="6773544" y="1739816"/>
            <a:ext cx="10723586" cy="11063608"/>
            <a:chOff x="6773544" y="1739816"/>
            <a:chExt cx="10723586" cy="11063608"/>
          </a:xfrm>
        </p:grpSpPr>
        <p:sp>
          <p:nvSpPr>
            <p:cNvPr id="6" name="矩形 5">
              <a:extLst>
                <a:ext uri="{FF2B5EF4-FFF2-40B4-BE49-F238E27FC236}">
                  <a16:creationId xmlns:a16="http://schemas.microsoft.com/office/drawing/2014/main" id="{35F930AB-07D2-4F3C-9582-B06967C85034}"/>
                </a:ext>
              </a:extLst>
            </p:cNvPr>
            <p:cNvSpPr/>
            <p:nvPr/>
          </p:nvSpPr>
          <p:spPr>
            <a:xfrm>
              <a:off x="11203698" y="6718195"/>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7" name="矩形 6">
              <a:extLst>
                <a:ext uri="{FF2B5EF4-FFF2-40B4-BE49-F238E27FC236}">
                  <a16:creationId xmlns:a16="http://schemas.microsoft.com/office/drawing/2014/main" id="{3E4FB212-6A39-4FD2-A659-9EE9FBB4C6EC}"/>
                </a:ext>
              </a:extLst>
            </p:cNvPr>
            <p:cNvSpPr/>
            <p:nvPr/>
          </p:nvSpPr>
          <p:spPr>
            <a:xfrm>
              <a:off x="9326331" y="3289329"/>
              <a:ext cx="2345019" cy="176874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EJ899M</a:t>
              </a:r>
            </a:p>
            <a:p>
              <a:pPr marL="0" marR="0" indent="0" algn="ctr" defTabSz="821531"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solidFill>
                      <a:schemeClr val="tx1"/>
                    </a:solidFill>
                  </a:ln>
                  <a:solidFill>
                    <a:srgbClr val="FFFFFF"/>
                  </a:solidFill>
                  <a:effectLst/>
                  <a:uFillTx/>
                  <a:latin typeface="+mn-lt"/>
                  <a:ea typeface="+mn-ea"/>
                  <a:cs typeface="+mn-cs"/>
                  <a:sym typeface="Helvetica Neue Medium"/>
                </a:rPr>
                <a:t>同时支持快充及听歌</a:t>
              </a:r>
            </a:p>
          </p:txBody>
        </p:sp>
        <p:cxnSp>
          <p:nvCxnSpPr>
            <p:cNvPr id="9" name="直接箭头连接符 8">
              <a:extLst>
                <a:ext uri="{FF2B5EF4-FFF2-40B4-BE49-F238E27FC236}">
                  <a16:creationId xmlns:a16="http://schemas.microsoft.com/office/drawing/2014/main" id="{FF50EA59-327E-4896-A983-8B8EF0EBA80D}"/>
                </a:ext>
              </a:extLst>
            </p:cNvPr>
            <p:cNvCxnSpPr/>
            <p:nvPr/>
          </p:nvCxnSpPr>
          <p:spPr>
            <a:xfrm>
              <a:off x="14861297" y="8316879"/>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14" name="直接箭头连接符 13">
              <a:extLst>
                <a:ext uri="{FF2B5EF4-FFF2-40B4-BE49-F238E27FC236}">
                  <a16:creationId xmlns:a16="http://schemas.microsoft.com/office/drawing/2014/main" id="{88428B31-23D7-48B4-B7F5-2DC6D4D214C3}"/>
                </a:ext>
              </a:extLst>
            </p:cNvPr>
            <p:cNvCxnSpPr>
              <a:cxnSpLocks/>
            </p:cNvCxnSpPr>
            <p:nvPr/>
          </p:nvCxnSpPr>
          <p:spPr>
            <a:xfrm flipH="1" flipV="1">
              <a:off x="12729729" y="9593318"/>
              <a:ext cx="0" cy="892537"/>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5" name="直接箭头连接符 14">
              <a:extLst>
                <a:ext uri="{FF2B5EF4-FFF2-40B4-BE49-F238E27FC236}">
                  <a16:creationId xmlns:a16="http://schemas.microsoft.com/office/drawing/2014/main" id="{971AC067-572B-4BF9-9FD8-DE3C5BC7D16B}"/>
                </a:ext>
              </a:extLst>
            </p:cNvPr>
            <p:cNvCxnSpPr>
              <a:cxnSpLocks/>
            </p:cNvCxnSpPr>
            <p:nvPr/>
          </p:nvCxnSpPr>
          <p:spPr>
            <a:xfrm rot="10800000">
              <a:off x="14921719" y="11779376"/>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AF5DC7B8-7EC7-4FDC-9769-F5FD41623DE2}"/>
                </a:ext>
              </a:extLst>
            </p:cNvPr>
            <p:cNvSpPr txBox="1"/>
            <p:nvPr/>
          </p:nvSpPr>
          <p:spPr>
            <a:xfrm>
              <a:off x="16375029" y="8121633"/>
              <a:ext cx="1122101"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err="1">
                  <a:latin typeface="微软雅黑" panose="020B0503020204020204" pitchFamily="34" charset="-122"/>
                  <a:ea typeface="微软雅黑" panose="020B0503020204020204" pitchFamily="34" charset="-122"/>
                </a:rPr>
                <a:t>Mute_</a:t>
              </a:r>
              <a:r>
                <a:rPr kumimoji="0" lang="en-US" altLang="zh-CN" sz="1600" b="0" u="none" strike="noStrike" cap="none" spc="0" normalizeH="0" baseline="0" dirty="0" err="1">
                  <a:ln>
                    <a:noFill/>
                  </a:ln>
                  <a:solidFill>
                    <a:srgbClr val="000000"/>
                  </a:solidFill>
                  <a:effectLst/>
                  <a:uFillTx/>
                  <a:latin typeface="微软雅黑" panose="020B0503020204020204" pitchFamily="34" charset="-122"/>
                  <a:ea typeface="微软雅黑" panose="020B0503020204020204" pitchFamily="34" charset="-122"/>
                  <a:sym typeface="Helvetica Neue"/>
                </a:rPr>
                <a:t>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17" name="文本框 16">
              <a:extLst>
                <a:ext uri="{FF2B5EF4-FFF2-40B4-BE49-F238E27FC236}">
                  <a16:creationId xmlns:a16="http://schemas.microsoft.com/office/drawing/2014/main" id="{2EF1694B-E8B8-4425-969D-3D3BD909280A}"/>
                </a:ext>
              </a:extLst>
            </p:cNvPr>
            <p:cNvSpPr txBox="1"/>
            <p:nvPr/>
          </p:nvSpPr>
          <p:spPr>
            <a:xfrm>
              <a:off x="16425423" y="7195592"/>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18" name="直接箭头连接符 17">
              <a:extLst>
                <a:ext uri="{FF2B5EF4-FFF2-40B4-BE49-F238E27FC236}">
                  <a16:creationId xmlns:a16="http://schemas.microsoft.com/office/drawing/2014/main" id="{3951A344-B505-4F75-A3F6-7A6928002E9D}"/>
                </a:ext>
              </a:extLst>
            </p:cNvPr>
            <p:cNvCxnSpPr>
              <a:cxnSpLocks/>
            </p:cNvCxnSpPr>
            <p:nvPr/>
          </p:nvCxnSpPr>
          <p:spPr>
            <a:xfrm flipH="1" flipV="1">
              <a:off x="9154426" y="6718195"/>
              <a:ext cx="0" cy="631955"/>
            </a:xfrm>
            <a:prstGeom prst="straightConnector1">
              <a:avLst/>
            </a:prstGeom>
            <a:noFill/>
            <a:ln w="25400" cap="flat">
              <a:solidFill>
                <a:schemeClr val="accent5"/>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93800725-CB6A-42EC-90DD-0956A920B8B5}"/>
                </a:ext>
              </a:extLst>
            </p:cNvPr>
            <p:cNvCxnSpPr>
              <a:cxnSpLocks/>
            </p:cNvCxnSpPr>
            <p:nvPr/>
          </p:nvCxnSpPr>
          <p:spPr>
            <a:xfrm flipH="1" flipV="1">
              <a:off x="9185635" y="7726362"/>
              <a:ext cx="0" cy="785762"/>
            </a:xfrm>
            <a:prstGeom prst="straightConnector1">
              <a:avLst/>
            </a:prstGeom>
            <a:noFill/>
            <a:ln w="25400" cap="flat">
              <a:solidFill>
                <a:schemeClr val="accent5"/>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370E7643-1BC0-4CFF-BA14-EABF7329B0BD}"/>
                </a:ext>
              </a:extLst>
            </p:cNvPr>
            <p:cNvCxnSpPr>
              <a:cxnSpLocks/>
            </p:cNvCxnSpPr>
            <p:nvPr/>
          </p:nvCxnSpPr>
          <p:spPr>
            <a:xfrm flipV="1">
              <a:off x="9489312" y="9622874"/>
              <a:ext cx="0" cy="1725964"/>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5" name="连接符: 肘形 24">
              <a:extLst>
                <a:ext uri="{FF2B5EF4-FFF2-40B4-BE49-F238E27FC236}">
                  <a16:creationId xmlns:a16="http://schemas.microsoft.com/office/drawing/2014/main" id="{ADCDB620-D728-4EA6-8B7E-4A20CF44C98C}"/>
                </a:ext>
              </a:extLst>
            </p:cNvPr>
            <p:cNvCxnSpPr>
              <a:cxnSpLocks/>
              <a:endCxn id="79" idx="3"/>
            </p:cNvCxnSpPr>
            <p:nvPr/>
          </p:nvCxnSpPr>
          <p:spPr>
            <a:xfrm rot="16200000" flipH="1">
              <a:off x="11446614" y="7872392"/>
              <a:ext cx="4629300" cy="2320909"/>
            </a:xfrm>
            <a:prstGeom prst="bentConnector4">
              <a:avLst>
                <a:gd name="adj1" fmla="val -22592"/>
                <a:gd name="adj2" fmla="val 247325"/>
              </a:avLst>
            </a:prstGeom>
            <a:noFill/>
            <a:ln w="254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直接箭头连接符 27">
              <a:extLst>
                <a:ext uri="{FF2B5EF4-FFF2-40B4-BE49-F238E27FC236}">
                  <a16:creationId xmlns:a16="http://schemas.microsoft.com/office/drawing/2014/main" id="{7F533E40-D679-4005-84FA-9343B2174008}"/>
                </a:ext>
              </a:extLst>
            </p:cNvPr>
            <p:cNvCxnSpPr/>
            <p:nvPr/>
          </p:nvCxnSpPr>
          <p:spPr>
            <a:xfrm>
              <a:off x="9164890" y="6720866"/>
              <a:ext cx="1224000" cy="0"/>
            </a:xfrm>
            <a:prstGeom prst="straightConnector1">
              <a:avLst/>
            </a:prstGeom>
            <a:noFill/>
            <a:ln w="25400" cap="flat">
              <a:solidFill>
                <a:schemeClr val="accent5"/>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8E81A004-B850-45CF-966D-D1780ED970D7}"/>
                </a:ext>
              </a:extLst>
            </p:cNvPr>
            <p:cNvSpPr txBox="1"/>
            <p:nvPr/>
          </p:nvSpPr>
          <p:spPr>
            <a:xfrm>
              <a:off x="15147691" y="7000347"/>
              <a:ext cx="8624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0" name="文本框 29">
              <a:extLst>
                <a:ext uri="{FF2B5EF4-FFF2-40B4-BE49-F238E27FC236}">
                  <a16:creationId xmlns:a16="http://schemas.microsoft.com/office/drawing/2014/main" id="{0390EBF2-0E8F-4BDD-8688-F758646DCFD7}"/>
                </a:ext>
              </a:extLst>
            </p:cNvPr>
            <p:cNvSpPr txBox="1"/>
            <p:nvPr/>
          </p:nvSpPr>
          <p:spPr>
            <a:xfrm>
              <a:off x="15081256" y="7858265"/>
              <a:ext cx="8624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2" name="直接箭头连接符 31">
              <a:extLst>
                <a:ext uri="{FF2B5EF4-FFF2-40B4-BE49-F238E27FC236}">
                  <a16:creationId xmlns:a16="http://schemas.microsoft.com/office/drawing/2014/main" id="{42E4D0A5-DE05-49C4-9E76-7417BCC5FF50}"/>
                </a:ext>
              </a:extLst>
            </p:cNvPr>
            <p:cNvCxnSpPr>
              <a:cxnSpLocks/>
            </p:cNvCxnSpPr>
            <p:nvPr/>
          </p:nvCxnSpPr>
          <p:spPr>
            <a:xfrm>
              <a:off x="13626079" y="9617119"/>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35" name="文本框 34">
              <a:extLst>
                <a:ext uri="{FF2B5EF4-FFF2-40B4-BE49-F238E27FC236}">
                  <a16:creationId xmlns:a16="http://schemas.microsoft.com/office/drawing/2014/main" id="{B43AE3E3-EC59-4D0A-8E82-D21DB5EAF769}"/>
                </a:ext>
              </a:extLst>
            </p:cNvPr>
            <p:cNvSpPr txBox="1"/>
            <p:nvPr/>
          </p:nvSpPr>
          <p:spPr>
            <a:xfrm>
              <a:off x="12352921" y="9248830"/>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8" name="直接箭头连接符 37">
              <a:extLst>
                <a:ext uri="{FF2B5EF4-FFF2-40B4-BE49-F238E27FC236}">
                  <a16:creationId xmlns:a16="http://schemas.microsoft.com/office/drawing/2014/main" id="{F17480CD-A7F4-4055-BD3D-93629385AF6E}"/>
                </a:ext>
              </a:extLst>
            </p:cNvPr>
            <p:cNvCxnSpPr>
              <a:cxnSpLocks/>
            </p:cNvCxnSpPr>
            <p:nvPr/>
          </p:nvCxnSpPr>
          <p:spPr>
            <a:xfrm>
              <a:off x="10369359" y="5674330"/>
              <a:ext cx="1296000" cy="0"/>
            </a:xfrm>
            <a:prstGeom prst="straightConnector1">
              <a:avLst/>
            </a:prstGeom>
            <a:noFill/>
            <a:ln w="25400" cap="flat">
              <a:solidFill>
                <a:schemeClr val="accent5"/>
              </a:solidFill>
              <a:prstDash val="solid"/>
              <a:miter lim="400000"/>
              <a:headEnd type="none"/>
              <a:tailEnd type="none"/>
            </a:ln>
            <a:effectLst/>
            <a:sp3d/>
          </p:spPr>
          <p:style>
            <a:lnRef idx="0">
              <a:scrgbClr r="0" g="0" b="0"/>
            </a:lnRef>
            <a:fillRef idx="0">
              <a:scrgbClr r="0" g="0" b="0"/>
            </a:fillRef>
            <a:effectRef idx="0">
              <a:scrgbClr r="0" g="0" b="0"/>
            </a:effectRef>
            <a:fontRef idx="none"/>
          </p:style>
        </p:cxnSp>
        <p:sp>
          <p:nvSpPr>
            <p:cNvPr id="42" name="文本框 41">
              <a:extLst>
                <a:ext uri="{FF2B5EF4-FFF2-40B4-BE49-F238E27FC236}">
                  <a16:creationId xmlns:a16="http://schemas.microsoft.com/office/drawing/2014/main" id="{BAFC740B-54C6-4259-9DD1-316FB39F9E8F}"/>
                </a:ext>
              </a:extLst>
            </p:cNvPr>
            <p:cNvSpPr txBox="1"/>
            <p:nvPr/>
          </p:nvSpPr>
          <p:spPr>
            <a:xfrm>
              <a:off x="11198087" y="7540130"/>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3" name="文本框 42">
              <a:extLst>
                <a:ext uri="{FF2B5EF4-FFF2-40B4-BE49-F238E27FC236}">
                  <a16:creationId xmlns:a16="http://schemas.microsoft.com/office/drawing/2014/main" id="{90C33B29-CCC4-448F-8921-2C4AAE276609}"/>
                </a:ext>
              </a:extLst>
            </p:cNvPr>
            <p:cNvSpPr txBox="1"/>
            <p:nvPr/>
          </p:nvSpPr>
          <p:spPr>
            <a:xfrm>
              <a:off x="9892593" y="8408126"/>
              <a:ext cx="4231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EN</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4" name="文本框 43">
              <a:extLst>
                <a:ext uri="{FF2B5EF4-FFF2-40B4-BE49-F238E27FC236}">
                  <a16:creationId xmlns:a16="http://schemas.microsoft.com/office/drawing/2014/main" id="{19382D4E-1CC7-480F-890F-C3C6CAF210AA}"/>
                </a:ext>
              </a:extLst>
            </p:cNvPr>
            <p:cNvSpPr txBox="1"/>
            <p:nvPr/>
          </p:nvSpPr>
          <p:spPr>
            <a:xfrm>
              <a:off x="10442900" y="8703624"/>
              <a:ext cx="68448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L+/L-</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5" name="文本框 44">
              <a:extLst>
                <a:ext uri="{FF2B5EF4-FFF2-40B4-BE49-F238E27FC236}">
                  <a16:creationId xmlns:a16="http://schemas.microsoft.com/office/drawing/2014/main" id="{79E33E34-0C99-40BF-95E4-1DF142D867E4}"/>
                </a:ext>
              </a:extLst>
            </p:cNvPr>
            <p:cNvSpPr txBox="1"/>
            <p:nvPr/>
          </p:nvSpPr>
          <p:spPr>
            <a:xfrm>
              <a:off x="11197246" y="7036253"/>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8" name="直接箭头连接符 47">
              <a:extLst>
                <a:ext uri="{FF2B5EF4-FFF2-40B4-BE49-F238E27FC236}">
                  <a16:creationId xmlns:a16="http://schemas.microsoft.com/office/drawing/2014/main" id="{8988302D-2938-4E23-9217-54B5EF578D6E}"/>
                </a:ext>
              </a:extLst>
            </p:cNvPr>
            <p:cNvCxnSpPr>
              <a:cxnSpLocks/>
              <a:stCxn id="45" idx="1"/>
            </p:cNvCxnSpPr>
            <p:nvPr/>
          </p:nvCxnSpPr>
          <p:spPr>
            <a:xfrm flipH="1">
              <a:off x="10651446" y="7231499"/>
              <a:ext cx="545800"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9" name="直接箭头连接符 48">
              <a:extLst>
                <a:ext uri="{FF2B5EF4-FFF2-40B4-BE49-F238E27FC236}">
                  <a16:creationId xmlns:a16="http://schemas.microsoft.com/office/drawing/2014/main" id="{77687BD0-D33F-423F-A6A1-7F4D8DAF85F7}"/>
                </a:ext>
              </a:extLst>
            </p:cNvPr>
            <p:cNvCxnSpPr>
              <a:cxnSpLocks/>
            </p:cNvCxnSpPr>
            <p:nvPr/>
          </p:nvCxnSpPr>
          <p:spPr>
            <a:xfrm rot="10800000">
              <a:off x="14861295" y="7395604"/>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50" name="文本框 49">
              <a:extLst>
                <a:ext uri="{FF2B5EF4-FFF2-40B4-BE49-F238E27FC236}">
                  <a16:creationId xmlns:a16="http://schemas.microsoft.com/office/drawing/2014/main" id="{CF0048F6-0FF3-4466-BDDA-8D8505BFDBF6}"/>
                </a:ext>
              </a:extLst>
            </p:cNvPr>
            <p:cNvSpPr txBox="1"/>
            <p:nvPr/>
          </p:nvSpPr>
          <p:spPr>
            <a:xfrm>
              <a:off x="9843530" y="7030653"/>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1" name="文本框 50">
              <a:extLst>
                <a:ext uri="{FF2B5EF4-FFF2-40B4-BE49-F238E27FC236}">
                  <a16:creationId xmlns:a16="http://schemas.microsoft.com/office/drawing/2014/main" id="{15970BF0-EDA0-43F2-A3CC-6ECF9FA80EDE}"/>
                </a:ext>
              </a:extLst>
            </p:cNvPr>
            <p:cNvSpPr txBox="1"/>
            <p:nvPr/>
          </p:nvSpPr>
          <p:spPr>
            <a:xfrm>
              <a:off x="9841023" y="7572722"/>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3" name="文本框 52">
              <a:extLst>
                <a:ext uri="{FF2B5EF4-FFF2-40B4-BE49-F238E27FC236}">
                  <a16:creationId xmlns:a16="http://schemas.microsoft.com/office/drawing/2014/main" id="{6633468C-3D31-45A0-AE54-20EFD2F88483}"/>
                </a:ext>
              </a:extLst>
            </p:cNvPr>
            <p:cNvSpPr txBox="1"/>
            <p:nvPr/>
          </p:nvSpPr>
          <p:spPr>
            <a:xfrm>
              <a:off x="16384872" y="11568895"/>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4" name="文本框 53">
              <a:extLst>
                <a:ext uri="{FF2B5EF4-FFF2-40B4-BE49-F238E27FC236}">
                  <a16:creationId xmlns:a16="http://schemas.microsoft.com/office/drawing/2014/main" id="{BB3C5A44-4160-4D37-8202-AAE51B06B3FE}"/>
                </a:ext>
              </a:extLst>
            </p:cNvPr>
            <p:cNvSpPr txBox="1"/>
            <p:nvPr/>
          </p:nvSpPr>
          <p:spPr>
            <a:xfrm>
              <a:off x="9977245" y="1739816"/>
              <a:ext cx="86401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USB I/F</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5" name="直接箭头连接符 54">
              <a:extLst>
                <a:ext uri="{FF2B5EF4-FFF2-40B4-BE49-F238E27FC236}">
                  <a16:creationId xmlns:a16="http://schemas.microsoft.com/office/drawing/2014/main" id="{1C949718-8328-4268-A2F5-73D209F4D636}"/>
                </a:ext>
              </a:extLst>
            </p:cNvPr>
            <p:cNvCxnSpPr>
              <a:cxnSpLocks/>
            </p:cNvCxnSpPr>
            <p:nvPr/>
          </p:nvCxnSpPr>
          <p:spPr>
            <a:xfrm>
              <a:off x="10244980" y="2130307"/>
              <a:ext cx="0" cy="1158211"/>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56" name="直接箭头连接符 55">
              <a:extLst>
                <a:ext uri="{FF2B5EF4-FFF2-40B4-BE49-F238E27FC236}">
                  <a16:creationId xmlns:a16="http://schemas.microsoft.com/office/drawing/2014/main" id="{5F63A6DB-44B8-41D8-9064-933D6FB16F72}"/>
                </a:ext>
              </a:extLst>
            </p:cNvPr>
            <p:cNvCxnSpPr>
              <a:cxnSpLocks/>
            </p:cNvCxnSpPr>
            <p:nvPr/>
          </p:nvCxnSpPr>
          <p:spPr>
            <a:xfrm>
              <a:off x="10591507" y="2147240"/>
              <a:ext cx="0" cy="1158211"/>
            </a:xfrm>
            <a:prstGeom prst="straightConnector1">
              <a:avLst/>
            </a:prstGeom>
            <a:noFill/>
            <a:ln w="25400" cap="flat">
              <a:solidFill>
                <a:schemeClr val="accent5"/>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
          <p:nvSpPr>
            <p:cNvPr id="57" name="文本框 56">
              <a:extLst>
                <a:ext uri="{FF2B5EF4-FFF2-40B4-BE49-F238E27FC236}">
                  <a16:creationId xmlns:a16="http://schemas.microsoft.com/office/drawing/2014/main" id="{03217907-ED7C-43BC-97F3-69E5C07D512C}"/>
                </a:ext>
              </a:extLst>
            </p:cNvPr>
            <p:cNvSpPr txBox="1"/>
            <p:nvPr/>
          </p:nvSpPr>
          <p:spPr>
            <a:xfrm rot="5400000">
              <a:off x="10378125" y="2523040"/>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8" name="文本框 57">
              <a:extLst>
                <a:ext uri="{FF2B5EF4-FFF2-40B4-BE49-F238E27FC236}">
                  <a16:creationId xmlns:a16="http://schemas.microsoft.com/office/drawing/2014/main" id="{92E73BB5-CAF7-4207-A228-15FEBF7A962A}"/>
                </a:ext>
              </a:extLst>
            </p:cNvPr>
            <p:cNvSpPr txBox="1"/>
            <p:nvPr/>
          </p:nvSpPr>
          <p:spPr>
            <a:xfrm rot="5400000">
              <a:off x="10617674" y="5318280"/>
              <a:ext cx="87203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DM/DP</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9" name="文本框 58">
              <a:extLst>
                <a:ext uri="{FF2B5EF4-FFF2-40B4-BE49-F238E27FC236}">
                  <a16:creationId xmlns:a16="http://schemas.microsoft.com/office/drawing/2014/main" id="{F6D6C3BB-94DF-45CE-AA1B-08ACD8A6D3A2}"/>
                </a:ext>
              </a:extLst>
            </p:cNvPr>
            <p:cNvSpPr txBox="1"/>
            <p:nvPr/>
          </p:nvSpPr>
          <p:spPr>
            <a:xfrm>
              <a:off x="6773544" y="11871901"/>
              <a:ext cx="1258356" cy="880914"/>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TYPE-C</a:t>
              </a:r>
              <a:r>
                <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母座</a:t>
              </a:r>
              <a:endPar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a:p>
              <a:pPr marL="0" marR="0" indent="0" algn="ctr" defTabSz="821531" rtl="0" fontAlgn="auto" latinLnBrk="0" hangingPunct="0">
                <a:lnSpc>
                  <a:spcPct val="100000"/>
                </a:lnSpc>
                <a:spcBef>
                  <a:spcPts val="0"/>
                </a:spcBef>
                <a:spcAft>
                  <a:spcPts val="0"/>
                </a:spcAft>
                <a:buClrTx/>
                <a:buSzTx/>
                <a:buFontTx/>
                <a:buNone/>
                <a:tabLst/>
              </a:pPr>
              <a:r>
                <a:rPr lang="zh-CN" altLang="en-US" sz="1600" b="0" dirty="0">
                  <a:latin typeface="微软雅黑" panose="020B0503020204020204" pitchFamily="34" charset="-122"/>
                  <a:ea typeface="微软雅黑" panose="020B0503020204020204" pitchFamily="34" charset="-122"/>
                </a:rPr>
                <a:t>快充接口</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0" name="文本框 59">
              <a:extLst>
                <a:ext uri="{FF2B5EF4-FFF2-40B4-BE49-F238E27FC236}">
                  <a16:creationId xmlns:a16="http://schemas.microsoft.com/office/drawing/2014/main" id="{E76078F9-9AD5-4478-A180-2894F2A0E254}"/>
                </a:ext>
              </a:extLst>
            </p:cNvPr>
            <p:cNvSpPr txBox="1"/>
            <p:nvPr/>
          </p:nvSpPr>
          <p:spPr>
            <a:xfrm>
              <a:off x="9091349" y="8470423"/>
              <a:ext cx="1258356" cy="114669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1600" b="0" dirty="0">
                  <a:latin typeface="微软雅黑" panose="020B0503020204020204" pitchFamily="34" charset="-122"/>
                  <a:ea typeface="微软雅黑" panose="020B0503020204020204" pitchFamily="34" charset="-122"/>
                </a:rPr>
                <a:t>差分转单端</a:t>
              </a:r>
              <a:endParaRPr lang="en-US" altLang="zh-CN" sz="1600" b="0" dirty="0">
                <a:latin typeface="微软雅黑" panose="020B0503020204020204" pitchFamily="34" charset="-122"/>
                <a:ea typeface="微软雅黑" panose="020B0503020204020204" pitchFamily="34" charset="-122"/>
              </a:endParaRPr>
            </a:p>
            <a:p>
              <a:pPr marL="0" marR="0" indent="0" algn="ctr" defTabSz="821531" rtl="0" fontAlgn="auto" latinLnBrk="0" hangingPunct="0">
                <a:lnSpc>
                  <a:spcPct val="100000"/>
                </a:lnSpc>
                <a:spcBef>
                  <a:spcPts val="0"/>
                </a:spcBef>
                <a:spcAft>
                  <a:spcPts val="0"/>
                </a:spcAft>
                <a:buClrTx/>
                <a:buSzTx/>
                <a:buFontTx/>
                <a:buNone/>
                <a:tabLst/>
              </a:pPr>
              <a:r>
                <a:rPr lang="zh-CN" altLang="en-US" sz="1600" b="0" dirty="0">
                  <a:latin typeface="微软雅黑" panose="020B0503020204020204" pitchFamily="34" charset="-122"/>
                  <a:ea typeface="微软雅黑" panose="020B0503020204020204" pitchFamily="34" charset="-122"/>
                </a:rPr>
                <a:t>运放</a:t>
              </a:r>
              <a:endPar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1" name="文本框 60">
              <a:extLst>
                <a:ext uri="{FF2B5EF4-FFF2-40B4-BE49-F238E27FC236}">
                  <a16:creationId xmlns:a16="http://schemas.microsoft.com/office/drawing/2014/main" id="{D5690170-8D19-426C-BA87-B2982548A9BD}"/>
                </a:ext>
              </a:extLst>
            </p:cNvPr>
            <p:cNvSpPr txBox="1"/>
            <p:nvPr/>
          </p:nvSpPr>
          <p:spPr>
            <a:xfrm>
              <a:off x="9091349" y="11348838"/>
              <a:ext cx="1258356" cy="145458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3.5mm</a:t>
              </a:r>
            </a:p>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Audio Jack</a:t>
              </a:r>
            </a:p>
          </p:txBody>
        </p:sp>
        <p:cxnSp>
          <p:nvCxnSpPr>
            <p:cNvPr id="63" name="直接箭头连接符 62">
              <a:extLst>
                <a:ext uri="{FF2B5EF4-FFF2-40B4-BE49-F238E27FC236}">
                  <a16:creationId xmlns:a16="http://schemas.microsoft.com/office/drawing/2014/main" id="{602F64E1-F30C-43AB-9EFA-B5328FF1AEE3}"/>
                </a:ext>
              </a:extLst>
            </p:cNvPr>
            <p:cNvCxnSpPr>
              <a:cxnSpLocks/>
            </p:cNvCxnSpPr>
            <p:nvPr/>
          </p:nvCxnSpPr>
          <p:spPr>
            <a:xfrm flipV="1">
              <a:off x="9938209" y="9622874"/>
              <a:ext cx="0" cy="1725964"/>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4" name="文本框 63">
              <a:extLst>
                <a:ext uri="{FF2B5EF4-FFF2-40B4-BE49-F238E27FC236}">
                  <a16:creationId xmlns:a16="http://schemas.microsoft.com/office/drawing/2014/main" id="{9CD42076-3F9E-44BC-8A05-A43FC8FA423A}"/>
                </a:ext>
              </a:extLst>
            </p:cNvPr>
            <p:cNvSpPr txBox="1"/>
            <p:nvPr/>
          </p:nvSpPr>
          <p:spPr>
            <a:xfrm>
              <a:off x="9217734" y="10290610"/>
              <a:ext cx="2500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5" name="文本框 64">
              <a:extLst>
                <a:ext uri="{FF2B5EF4-FFF2-40B4-BE49-F238E27FC236}">
                  <a16:creationId xmlns:a16="http://schemas.microsoft.com/office/drawing/2014/main" id="{732F8319-2FF0-4A50-B0B5-57024D06AE90}"/>
                </a:ext>
              </a:extLst>
            </p:cNvPr>
            <p:cNvSpPr txBox="1"/>
            <p:nvPr/>
          </p:nvSpPr>
          <p:spPr>
            <a:xfrm>
              <a:off x="9964728" y="10290610"/>
              <a:ext cx="27892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6" name="直接箭头连接符 65">
              <a:extLst>
                <a:ext uri="{FF2B5EF4-FFF2-40B4-BE49-F238E27FC236}">
                  <a16:creationId xmlns:a16="http://schemas.microsoft.com/office/drawing/2014/main" id="{F7DC2AE4-65EF-47D8-863A-A67028187E29}"/>
                </a:ext>
              </a:extLst>
            </p:cNvPr>
            <p:cNvCxnSpPr>
              <a:cxnSpLocks/>
            </p:cNvCxnSpPr>
            <p:nvPr/>
          </p:nvCxnSpPr>
          <p:spPr>
            <a:xfrm>
              <a:off x="10356753" y="8614703"/>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68" name="直接箭头连接符 67">
              <a:extLst>
                <a:ext uri="{FF2B5EF4-FFF2-40B4-BE49-F238E27FC236}">
                  <a16:creationId xmlns:a16="http://schemas.microsoft.com/office/drawing/2014/main" id="{9A399176-CF6B-4505-882C-916A2ACFD3A0}"/>
                </a:ext>
              </a:extLst>
            </p:cNvPr>
            <p:cNvCxnSpPr>
              <a:cxnSpLocks/>
            </p:cNvCxnSpPr>
            <p:nvPr/>
          </p:nvCxnSpPr>
          <p:spPr>
            <a:xfrm>
              <a:off x="10339965" y="9084313"/>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69" name="直接箭头连接符 68">
              <a:extLst>
                <a:ext uri="{FF2B5EF4-FFF2-40B4-BE49-F238E27FC236}">
                  <a16:creationId xmlns:a16="http://schemas.microsoft.com/office/drawing/2014/main" id="{AA710527-459E-4430-A13C-85C7B0ADE86F}"/>
                </a:ext>
              </a:extLst>
            </p:cNvPr>
            <p:cNvCxnSpPr>
              <a:cxnSpLocks/>
            </p:cNvCxnSpPr>
            <p:nvPr/>
          </p:nvCxnSpPr>
          <p:spPr>
            <a:xfrm>
              <a:off x="10356753" y="9540847"/>
              <a:ext cx="846945"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70" name="文本框 69">
              <a:extLst>
                <a:ext uri="{FF2B5EF4-FFF2-40B4-BE49-F238E27FC236}">
                  <a16:creationId xmlns:a16="http://schemas.microsoft.com/office/drawing/2014/main" id="{D26A202C-033E-43E0-97DE-12CEA89B66F4}"/>
                </a:ext>
              </a:extLst>
            </p:cNvPr>
            <p:cNvSpPr txBox="1"/>
            <p:nvPr/>
          </p:nvSpPr>
          <p:spPr>
            <a:xfrm>
              <a:off x="10469593" y="9208628"/>
              <a:ext cx="742190"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R</a:t>
              </a: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t>
              </a:r>
              <a:r>
                <a:rPr lang="en-US" altLang="zh-CN" sz="1600" b="0" dirty="0">
                  <a:latin typeface="微软雅黑" panose="020B0503020204020204" pitchFamily="34" charset="-122"/>
                  <a:ea typeface="微软雅黑" panose="020B0503020204020204" pitchFamily="34" charset="-122"/>
                </a:rPr>
                <a:t>R</a:t>
              </a: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72" name="文本框 71">
              <a:extLst>
                <a:ext uri="{FF2B5EF4-FFF2-40B4-BE49-F238E27FC236}">
                  <a16:creationId xmlns:a16="http://schemas.microsoft.com/office/drawing/2014/main" id="{8B799507-E4A9-4C1B-8AE7-5B24AB004A3B}"/>
                </a:ext>
              </a:extLst>
            </p:cNvPr>
            <p:cNvSpPr txBox="1"/>
            <p:nvPr/>
          </p:nvSpPr>
          <p:spPr>
            <a:xfrm>
              <a:off x="11319191" y="9248830"/>
              <a:ext cx="6492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74" name="连接符: 肘形 73">
              <a:extLst>
                <a:ext uri="{FF2B5EF4-FFF2-40B4-BE49-F238E27FC236}">
                  <a16:creationId xmlns:a16="http://schemas.microsoft.com/office/drawing/2014/main" id="{BD0724D2-5B0D-4467-97DE-B93F1699050F}"/>
                </a:ext>
              </a:extLst>
            </p:cNvPr>
            <p:cNvCxnSpPr>
              <a:cxnSpLocks/>
            </p:cNvCxnSpPr>
            <p:nvPr/>
          </p:nvCxnSpPr>
          <p:spPr>
            <a:xfrm rot="5400000">
              <a:off x="9760532" y="10180165"/>
              <a:ext cx="2436810" cy="1294093"/>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8" name="文本框 77">
              <a:extLst>
                <a:ext uri="{FF2B5EF4-FFF2-40B4-BE49-F238E27FC236}">
                  <a16:creationId xmlns:a16="http://schemas.microsoft.com/office/drawing/2014/main" id="{36ACDED9-46B3-447B-B456-C3C696028FE4}"/>
                </a:ext>
              </a:extLst>
            </p:cNvPr>
            <p:cNvSpPr txBox="1"/>
            <p:nvPr/>
          </p:nvSpPr>
          <p:spPr>
            <a:xfrm>
              <a:off x="10275015" y="11653914"/>
              <a:ext cx="137537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耳机插入检测</a:t>
              </a:r>
            </a:p>
          </p:txBody>
        </p:sp>
        <p:sp>
          <p:nvSpPr>
            <p:cNvPr id="79" name="矩形 78">
              <a:extLst>
                <a:ext uri="{FF2B5EF4-FFF2-40B4-BE49-F238E27FC236}">
                  <a16:creationId xmlns:a16="http://schemas.microsoft.com/office/drawing/2014/main" id="{9A213445-0AEE-44D2-8C97-0602033E49E4}"/>
                </a:ext>
              </a:extLst>
            </p:cNvPr>
            <p:cNvSpPr/>
            <p:nvPr/>
          </p:nvSpPr>
          <p:spPr>
            <a:xfrm>
              <a:off x="12576700" y="10463123"/>
              <a:ext cx="2345019" cy="176874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3000" b="0" dirty="0">
                  <a:ln>
                    <a:solidFill>
                      <a:schemeClr val="tx1"/>
                    </a:solidFill>
                  </a:ln>
                  <a:solidFill>
                    <a:srgbClr val="FFFFFF"/>
                  </a:solidFill>
                  <a:latin typeface="微软雅黑" panose="020B0503020204020204" pitchFamily="34" charset="-122"/>
                  <a:ea typeface="微软雅黑" panose="020B0503020204020204" pitchFamily="34" charset="-122"/>
                  <a:cs typeface="+mn-cs"/>
                  <a:sym typeface="Helvetica Neue Medium"/>
                </a:rPr>
                <a:t>AMP</a:t>
              </a:r>
            </a:p>
            <a:p>
              <a:pPr marL="0" marR="0" indent="0" algn="ctr" defTabSz="821531" rtl="0" fontAlgn="auto" latinLnBrk="0" hangingPunct="0">
                <a:lnSpc>
                  <a:spcPct val="100000"/>
                </a:lnSpc>
                <a:spcBef>
                  <a:spcPts val="0"/>
                </a:spcBef>
                <a:spcAft>
                  <a:spcPts val="0"/>
                </a:spcAft>
                <a:buClrTx/>
                <a:buSzTx/>
                <a:buFontTx/>
                <a:buNone/>
                <a:tabLst/>
              </a:pPr>
              <a:r>
                <a:rPr lang="zh-CN" altLang="en-US" sz="1800" b="0" dirty="0">
                  <a:ln>
                    <a:solidFill>
                      <a:schemeClr val="tx1"/>
                    </a:solidFill>
                  </a:ln>
                  <a:solidFill>
                    <a:srgbClr val="FFFFFF"/>
                  </a:solidFill>
                  <a:latin typeface="微软雅黑" panose="020B0503020204020204" pitchFamily="34" charset="-122"/>
                  <a:ea typeface="微软雅黑" panose="020B0503020204020204" pitchFamily="34" charset="-122"/>
                  <a:cs typeface="+mn-cs"/>
                  <a:sym typeface="Helvetica Neue Medium"/>
                </a:rPr>
                <a:t>使用</a:t>
              </a:r>
              <a:r>
                <a:rPr lang="en-US" altLang="zh-CN" sz="1800" b="0" dirty="0">
                  <a:ln>
                    <a:solidFill>
                      <a:schemeClr val="tx1"/>
                    </a:solidFill>
                  </a:ln>
                  <a:solidFill>
                    <a:srgbClr val="FFFFFF"/>
                  </a:solidFill>
                  <a:latin typeface="微软雅黑" panose="020B0503020204020204" pitchFamily="34" charset="-122"/>
                  <a:ea typeface="微软雅黑" panose="020B0503020204020204" pitchFamily="34" charset="-122"/>
                  <a:cs typeface="+mn-cs"/>
                  <a:sym typeface="Helvetica Neue Medium"/>
                </a:rPr>
                <a:t>WCK</a:t>
              </a:r>
              <a:r>
                <a:rPr lang="zh-CN" altLang="en-US" sz="1800" b="0" dirty="0">
                  <a:ln>
                    <a:solidFill>
                      <a:schemeClr val="tx1"/>
                    </a:solidFill>
                  </a:ln>
                  <a:solidFill>
                    <a:srgbClr val="FFFFFF"/>
                  </a:solidFill>
                  <a:latin typeface="微软雅黑" panose="020B0503020204020204" pitchFamily="34" charset="-122"/>
                  <a:ea typeface="微软雅黑" panose="020B0503020204020204" pitchFamily="34" charset="-122"/>
                  <a:cs typeface="+mn-cs"/>
                  <a:sym typeface="Helvetica Neue Medium"/>
                </a:rPr>
                <a:t>提供给</a:t>
              </a:r>
              <a:r>
                <a:rPr lang="en-US" altLang="zh-CN" sz="1800" b="0" dirty="0">
                  <a:ln>
                    <a:solidFill>
                      <a:schemeClr val="tx1"/>
                    </a:solidFill>
                  </a:ln>
                  <a:solidFill>
                    <a:srgbClr val="FFFFFF"/>
                  </a:solidFill>
                  <a:latin typeface="微软雅黑" panose="020B0503020204020204" pitchFamily="34" charset="-122"/>
                  <a:ea typeface="微软雅黑" panose="020B0503020204020204" pitchFamily="34" charset="-122"/>
                  <a:cs typeface="+mn-cs"/>
                  <a:sym typeface="Helvetica Neue Medium"/>
                </a:rPr>
                <a:t>PLL</a:t>
              </a:r>
              <a:endParaRPr kumimoji="0" lang="en-US" altLang="zh-CN" sz="1800" b="0" i="0" u="none" strike="noStrike" cap="none" spc="0" normalizeH="0" baseline="0" dirty="0">
                <a:ln>
                  <a:solidFill>
                    <a:schemeClr val="tx1"/>
                  </a:solidFill>
                </a:ln>
                <a:solidFill>
                  <a:srgbClr val="FFFFFF"/>
                </a:solidFill>
                <a:effectLst/>
                <a:uFillTx/>
                <a:latin typeface="微软雅黑" panose="020B0503020204020204" pitchFamily="34" charset="-122"/>
                <a:ea typeface="微软雅黑" panose="020B0503020204020204" pitchFamily="34" charset="-122"/>
                <a:cs typeface="+mn-cs"/>
                <a:sym typeface="Helvetica Neue Medium"/>
              </a:endParaRPr>
            </a:p>
          </p:txBody>
        </p:sp>
        <p:cxnSp>
          <p:nvCxnSpPr>
            <p:cNvPr id="82" name="直接箭头连接符 81">
              <a:extLst>
                <a:ext uri="{FF2B5EF4-FFF2-40B4-BE49-F238E27FC236}">
                  <a16:creationId xmlns:a16="http://schemas.microsoft.com/office/drawing/2014/main" id="{571BA1C9-B467-4706-8F53-580D6935436D}"/>
                </a:ext>
              </a:extLst>
            </p:cNvPr>
            <p:cNvCxnSpPr>
              <a:cxnSpLocks/>
            </p:cNvCxnSpPr>
            <p:nvPr/>
          </p:nvCxnSpPr>
          <p:spPr>
            <a:xfrm>
              <a:off x="13189417" y="9593318"/>
              <a:ext cx="0" cy="940018"/>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85" name="直接箭头连接符 84">
              <a:extLst>
                <a:ext uri="{FF2B5EF4-FFF2-40B4-BE49-F238E27FC236}">
                  <a16:creationId xmlns:a16="http://schemas.microsoft.com/office/drawing/2014/main" id="{F8068A89-74EE-4656-8894-CDBA5A66E8CE}"/>
                </a:ext>
              </a:extLst>
            </p:cNvPr>
            <p:cNvCxnSpPr>
              <a:cxnSpLocks/>
            </p:cNvCxnSpPr>
            <p:nvPr/>
          </p:nvCxnSpPr>
          <p:spPr>
            <a:xfrm flipH="1" flipV="1">
              <a:off x="13864265" y="9608806"/>
              <a:ext cx="0" cy="892537"/>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86" name="直接箭头连接符 85">
              <a:extLst>
                <a:ext uri="{FF2B5EF4-FFF2-40B4-BE49-F238E27FC236}">
                  <a16:creationId xmlns:a16="http://schemas.microsoft.com/office/drawing/2014/main" id="{65CA187F-8B28-4B95-8C28-EF444966669B}"/>
                </a:ext>
              </a:extLst>
            </p:cNvPr>
            <p:cNvCxnSpPr>
              <a:cxnSpLocks/>
            </p:cNvCxnSpPr>
            <p:nvPr/>
          </p:nvCxnSpPr>
          <p:spPr>
            <a:xfrm>
              <a:off x="14324767" y="9585065"/>
              <a:ext cx="0" cy="940018"/>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
          <p:nvSpPr>
            <p:cNvPr id="87" name="文本框 86">
              <a:extLst>
                <a:ext uri="{FF2B5EF4-FFF2-40B4-BE49-F238E27FC236}">
                  <a16:creationId xmlns:a16="http://schemas.microsoft.com/office/drawing/2014/main" id="{2207EE28-9D64-4483-BDBA-58A9E0DC12BF}"/>
                </a:ext>
              </a:extLst>
            </p:cNvPr>
            <p:cNvSpPr txBox="1"/>
            <p:nvPr/>
          </p:nvSpPr>
          <p:spPr>
            <a:xfrm rot="5400000">
              <a:off x="12800636" y="9859828"/>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88" name="文本框 87">
              <a:extLst>
                <a:ext uri="{FF2B5EF4-FFF2-40B4-BE49-F238E27FC236}">
                  <a16:creationId xmlns:a16="http://schemas.microsoft.com/office/drawing/2014/main" id="{23BCD809-1326-4EB4-93F8-49BB728288F8}"/>
                </a:ext>
              </a:extLst>
            </p:cNvPr>
            <p:cNvSpPr txBox="1"/>
            <p:nvPr/>
          </p:nvSpPr>
          <p:spPr>
            <a:xfrm rot="5400000">
              <a:off x="14249015" y="9855663"/>
              <a:ext cx="4632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89" name="文本框 88">
              <a:extLst>
                <a:ext uri="{FF2B5EF4-FFF2-40B4-BE49-F238E27FC236}">
                  <a16:creationId xmlns:a16="http://schemas.microsoft.com/office/drawing/2014/main" id="{770CCDDD-7AAA-4311-A5D8-29C0233EAECE}"/>
                </a:ext>
              </a:extLst>
            </p:cNvPr>
            <p:cNvSpPr txBox="1"/>
            <p:nvPr/>
          </p:nvSpPr>
          <p:spPr>
            <a:xfrm rot="5400000">
              <a:off x="13717807" y="9855663"/>
              <a:ext cx="58669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SDO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90" name="文本框 89">
              <a:extLst>
                <a:ext uri="{FF2B5EF4-FFF2-40B4-BE49-F238E27FC236}">
                  <a16:creationId xmlns:a16="http://schemas.microsoft.com/office/drawing/2014/main" id="{987E9718-A1C2-4947-A64C-483FC669104D}"/>
                </a:ext>
              </a:extLst>
            </p:cNvPr>
            <p:cNvSpPr txBox="1"/>
            <p:nvPr/>
          </p:nvSpPr>
          <p:spPr>
            <a:xfrm rot="5400000">
              <a:off x="13245712" y="9886263"/>
              <a:ext cx="480900"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SDI</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91" name="文本框 90">
              <a:extLst>
                <a:ext uri="{FF2B5EF4-FFF2-40B4-BE49-F238E27FC236}">
                  <a16:creationId xmlns:a16="http://schemas.microsoft.com/office/drawing/2014/main" id="{B6229FEC-5805-4035-BC83-62B3AC1070AE}"/>
                </a:ext>
              </a:extLst>
            </p:cNvPr>
            <p:cNvSpPr txBox="1"/>
            <p:nvPr/>
          </p:nvSpPr>
          <p:spPr>
            <a:xfrm>
              <a:off x="11184680" y="8452922"/>
              <a:ext cx="6492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94" name="直接箭头连接符 93">
              <a:extLst>
                <a:ext uri="{FF2B5EF4-FFF2-40B4-BE49-F238E27FC236}">
                  <a16:creationId xmlns:a16="http://schemas.microsoft.com/office/drawing/2014/main" id="{457C8F0D-31B4-4868-B681-EDEE10D4BCAD}"/>
                </a:ext>
              </a:extLst>
            </p:cNvPr>
            <p:cNvCxnSpPr>
              <a:cxnSpLocks/>
            </p:cNvCxnSpPr>
            <p:nvPr/>
          </p:nvCxnSpPr>
          <p:spPr>
            <a:xfrm flipH="1">
              <a:off x="10638880" y="7742787"/>
              <a:ext cx="545800"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96" name="连接符: 肘形 95">
              <a:extLst>
                <a:ext uri="{FF2B5EF4-FFF2-40B4-BE49-F238E27FC236}">
                  <a16:creationId xmlns:a16="http://schemas.microsoft.com/office/drawing/2014/main" id="{56892CE1-E5EB-4F93-A65D-C5ABAC2A91A9}"/>
                </a:ext>
              </a:extLst>
            </p:cNvPr>
            <p:cNvCxnSpPr>
              <a:cxnSpLocks/>
            </p:cNvCxnSpPr>
            <p:nvPr/>
          </p:nvCxnSpPr>
          <p:spPr>
            <a:xfrm rot="16200000" flipH="1">
              <a:off x="10590824" y="5327394"/>
              <a:ext cx="1682244" cy="1143607"/>
            </a:xfrm>
            <a:prstGeom prst="bentConnector3">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98" name="连接符: 肘形 97">
              <a:extLst>
                <a:ext uri="{FF2B5EF4-FFF2-40B4-BE49-F238E27FC236}">
                  <a16:creationId xmlns:a16="http://schemas.microsoft.com/office/drawing/2014/main" id="{35FC99D6-3042-4A19-BDEA-B1B05A06B7BF}"/>
                </a:ext>
              </a:extLst>
            </p:cNvPr>
            <p:cNvCxnSpPr>
              <a:cxnSpLocks/>
            </p:cNvCxnSpPr>
            <p:nvPr/>
          </p:nvCxnSpPr>
          <p:spPr>
            <a:xfrm rot="16200000" flipH="1">
              <a:off x="11166139" y="5327395"/>
              <a:ext cx="1682244" cy="1143607"/>
            </a:xfrm>
            <a:prstGeom prst="bentConnector3">
              <a:avLst>
                <a:gd name="adj1" fmla="val 36914"/>
              </a:avLst>
            </a:prstGeom>
            <a:noFill/>
            <a:ln w="254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0" name="文本框 99">
              <a:extLst>
                <a:ext uri="{FF2B5EF4-FFF2-40B4-BE49-F238E27FC236}">
                  <a16:creationId xmlns:a16="http://schemas.microsoft.com/office/drawing/2014/main" id="{3FD2963D-FDF0-4710-A482-36BEBF1F4EB8}"/>
                </a:ext>
              </a:extLst>
            </p:cNvPr>
            <p:cNvSpPr txBox="1"/>
            <p:nvPr/>
          </p:nvSpPr>
          <p:spPr>
            <a:xfrm rot="5400000">
              <a:off x="9693690" y="2598852"/>
              <a:ext cx="87203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DM/DP</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101" name="文本框 100">
              <a:extLst>
                <a:ext uri="{FF2B5EF4-FFF2-40B4-BE49-F238E27FC236}">
                  <a16:creationId xmlns:a16="http://schemas.microsoft.com/office/drawing/2014/main" id="{71285C21-5234-4408-89C0-2041E1510707}"/>
                </a:ext>
              </a:extLst>
            </p:cNvPr>
            <p:cNvSpPr txBox="1"/>
            <p:nvPr/>
          </p:nvSpPr>
          <p:spPr>
            <a:xfrm>
              <a:off x="11552899" y="5313461"/>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102" name="连接符: 肘形 101">
              <a:extLst>
                <a:ext uri="{FF2B5EF4-FFF2-40B4-BE49-F238E27FC236}">
                  <a16:creationId xmlns:a16="http://schemas.microsoft.com/office/drawing/2014/main" id="{3A50469B-605D-4DBD-B634-21159F470C6E}"/>
                </a:ext>
              </a:extLst>
            </p:cNvPr>
            <p:cNvCxnSpPr>
              <a:cxnSpLocks/>
            </p:cNvCxnSpPr>
            <p:nvPr/>
          </p:nvCxnSpPr>
          <p:spPr>
            <a:xfrm rot="5400000">
              <a:off x="4948182" y="7299972"/>
              <a:ext cx="6763597" cy="2318673"/>
            </a:xfrm>
            <a:prstGeom prst="bentConnector3">
              <a:avLst>
                <a:gd name="adj1" fmla="val 14044"/>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106" name="连接符: 肘形 105">
              <a:extLst>
                <a:ext uri="{FF2B5EF4-FFF2-40B4-BE49-F238E27FC236}">
                  <a16:creationId xmlns:a16="http://schemas.microsoft.com/office/drawing/2014/main" id="{F02BD4D2-9BDD-4204-8CC4-ADAFBD368315}"/>
                </a:ext>
              </a:extLst>
            </p:cNvPr>
            <p:cNvCxnSpPr>
              <a:cxnSpLocks/>
              <a:endCxn id="59" idx="0"/>
            </p:cNvCxnSpPr>
            <p:nvPr/>
          </p:nvCxnSpPr>
          <p:spPr>
            <a:xfrm rot="5400000">
              <a:off x="5189747" y="7301845"/>
              <a:ext cx="6783031" cy="2357080"/>
            </a:xfrm>
            <a:prstGeom prst="bentConnector3">
              <a:avLst>
                <a:gd name="adj1" fmla="val 17015"/>
              </a:avLst>
            </a:prstGeom>
            <a:noFill/>
            <a:ln w="254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3" name="文本框 112">
              <a:extLst>
                <a:ext uri="{FF2B5EF4-FFF2-40B4-BE49-F238E27FC236}">
                  <a16:creationId xmlns:a16="http://schemas.microsoft.com/office/drawing/2014/main" id="{EDDDA012-AAEA-465B-9E52-63C28C443EDB}"/>
                </a:ext>
              </a:extLst>
            </p:cNvPr>
            <p:cNvSpPr txBox="1"/>
            <p:nvPr/>
          </p:nvSpPr>
          <p:spPr>
            <a:xfrm>
              <a:off x="8881639" y="7341901"/>
              <a:ext cx="573875"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LDO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139" name="直接箭头连接符 138">
              <a:extLst>
                <a:ext uri="{FF2B5EF4-FFF2-40B4-BE49-F238E27FC236}">
                  <a16:creationId xmlns:a16="http://schemas.microsoft.com/office/drawing/2014/main" id="{B1CB9496-8E85-4B3C-AEE4-DCE11E836808}"/>
                </a:ext>
              </a:extLst>
            </p:cNvPr>
            <p:cNvCxnSpPr>
              <a:cxnSpLocks/>
            </p:cNvCxnSpPr>
            <p:nvPr/>
          </p:nvCxnSpPr>
          <p:spPr>
            <a:xfrm flipV="1">
              <a:off x="10361111" y="5703952"/>
              <a:ext cx="0" cy="1014244"/>
            </a:xfrm>
            <a:prstGeom prst="straightConnector1">
              <a:avLst/>
            </a:prstGeom>
            <a:noFill/>
            <a:ln w="25400" cap="flat">
              <a:solidFill>
                <a:schemeClr val="accent5"/>
              </a:solidFill>
              <a:prstDash val="solid"/>
              <a:miter lim="400000"/>
              <a:headEnd type="none"/>
              <a:tailEnd type="non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35137634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5095913" y="227189"/>
            <a:ext cx="8888826" cy="1028957"/>
          </a:xfrm>
        </p:spPr>
        <p:txBody>
          <a:bodyPr>
            <a:noAutofit/>
          </a:bodyPr>
          <a:lstStyle/>
          <a:p>
            <a:pPr algn="ctr"/>
            <a:r>
              <a:rPr lang="zh-CN" altLang="en-US" sz="6400" dirty="0"/>
              <a:t>方案介绍</a:t>
            </a:r>
            <a:r>
              <a:rPr lang="en-US" altLang="zh-CN" sz="6400" dirty="0"/>
              <a:t>-</a:t>
            </a:r>
            <a:r>
              <a:rPr lang="zh-CN" altLang="en-US" sz="6400" dirty="0"/>
              <a:t>会议音箱</a:t>
            </a:r>
          </a:p>
        </p:txBody>
      </p:sp>
      <p:pic>
        <p:nvPicPr>
          <p:cNvPr id="10" name="图片 9" descr="黑色的照相机&#10;&#10;中度可信度描述已自动生成">
            <a:extLst>
              <a:ext uri="{FF2B5EF4-FFF2-40B4-BE49-F238E27FC236}">
                <a16:creationId xmlns:a16="http://schemas.microsoft.com/office/drawing/2014/main" id="{535819B4-96CC-42BD-86EC-6AF6BB590A33}"/>
              </a:ext>
            </a:extLst>
          </p:cNvPr>
          <p:cNvPicPr>
            <a:picLocks noChangeAspect="1"/>
          </p:cNvPicPr>
          <p:nvPr/>
        </p:nvPicPr>
        <p:blipFill rotWithShape="1">
          <a:blip r:embed="rId2" cstate="print"/>
          <a:srcRect l="9295" t="18205" r="12108" b="21459"/>
          <a:stretch/>
        </p:blipFill>
        <p:spPr>
          <a:xfrm>
            <a:off x="2274709" y="6959785"/>
            <a:ext cx="2511042" cy="2459338"/>
          </a:xfrm>
          <a:prstGeom prst="roundRect">
            <a:avLst/>
          </a:prstGeom>
        </p:spPr>
      </p:pic>
      <p:pic>
        <p:nvPicPr>
          <p:cNvPr id="11" name="图片 10">
            <a:extLst>
              <a:ext uri="{FF2B5EF4-FFF2-40B4-BE49-F238E27FC236}">
                <a16:creationId xmlns:a16="http://schemas.microsoft.com/office/drawing/2014/main" id="{86EB8667-B134-4CBA-9039-9A2F90F9DA4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825" b="96930" l="2711" r="98795">
                        <a14:foregroundMark x1="51807" y1="4825" x2="51807" y2="4825"/>
                        <a14:foregroundMark x1="3012" y1="33772" x2="3012" y2="33772"/>
                        <a14:foregroundMark x1="8133" y1="54386" x2="8133" y2="54386"/>
                        <a14:foregroundMark x1="47892" y1="89035" x2="47892" y2="89035"/>
                        <a14:foregroundMark x1="48494" y1="94298" x2="48494" y2="94298"/>
                        <a14:foregroundMark x1="51807" y1="97807" x2="51807" y2="97807"/>
                        <a14:foregroundMark x1="92771" y1="52193" x2="92771" y2="52193"/>
                        <a14:foregroundMark x1="95783" y1="43860" x2="95783" y2="43860"/>
                        <a14:foregroundMark x1="98795" y1="35526" x2="98795" y2="35526"/>
                        <a14:foregroundMark x1="28012" y1="26754" x2="28012" y2="26754"/>
                        <a14:foregroundMark x1="26205" y1="28070" x2="26205" y2="28070"/>
                        <a14:foregroundMark x1="23193" y1="38158" x2="23193" y2="38158"/>
                        <a14:foregroundMark x1="37349" y1="25000" x2="37349" y2="25000"/>
                      </a14:backgroundRemoval>
                    </a14:imgEffect>
                  </a14:imgLayer>
                </a14:imgProps>
              </a:ext>
            </a:extLst>
          </a:blip>
          <a:stretch>
            <a:fillRect/>
          </a:stretch>
        </p:blipFill>
        <p:spPr>
          <a:xfrm>
            <a:off x="1942839" y="3761734"/>
            <a:ext cx="3581138" cy="2459336"/>
          </a:xfrm>
          <a:prstGeom prst="rect">
            <a:avLst/>
          </a:prstGeom>
        </p:spPr>
      </p:pic>
      <p:sp>
        <p:nvSpPr>
          <p:cNvPr id="12" name="文本框 11">
            <a:extLst>
              <a:ext uri="{FF2B5EF4-FFF2-40B4-BE49-F238E27FC236}">
                <a16:creationId xmlns:a16="http://schemas.microsoft.com/office/drawing/2014/main" id="{D802BF12-66AC-4E19-AC0A-33C9AD8BE248}"/>
              </a:ext>
            </a:extLst>
          </p:cNvPr>
          <p:cNvSpPr txBox="1"/>
          <p:nvPr/>
        </p:nvSpPr>
        <p:spPr>
          <a:xfrm>
            <a:off x="2595952" y="10157837"/>
            <a:ext cx="2674976" cy="646331"/>
          </a:xfrm>
          <a:prstGeom prst="rect">
            <a:avLst/>
          </a:prstGeom>
          <a:noFill/>
        </p:spPr>
        <p:txBody>
          <a:bodyPr wrap="square" rtlCol="0">
            <a:spAutoFit/>
          </a:bodyPr>
          <a:lstStyle/>
          <a:p>
            <a:pPr algn="l" defTabSz="1828800" hangingPunct="1"/>
            <a:r>
              <a:rPr lang="zh-CN" altLang="en-US" sz="3600" b="0" kern="1200" dirty="0">
                <a:solidFill>
                  <a:prstClr val="black"/>
                </a:solidFill>
                <a:latin typeface="微软雅黑" panose="020B0503020204020204" pitchFamily="34" charset="-122"/>
                <a:ea typeface="微软雅黑" panose="020B0503020204020204" pitchFamily="34" charset="-122"/>
                <a:cs typeface="+mn-cs"/>
              </a:rPr>
              <a:t>产品图片</a:t>
            </a:r>
          </a:p>
        </p:txBody>
      </p:sp>
      <p:sp>
        <p:nvSpPr>
          <p:cNvPr id="13" name="文本框 12">
            <a:extLst>
              <a:ext uri="{FF2B5EF4-FFF2-40B4-BE49-F238E27FC236}">
                <a16:creationId xmlns:a16="http://schemas.microsoft.com/office/drawing/2014/main" id="{CCCF037E-699B-48E2-88D0-B4814F5F6E80}"/>
              </a:ext>
            </a:extLst>
          </p:cNvPr>
          <p:cNvSpPr txBox="1"/>
          <p:nvPr/>
        </p:nvSpPr>
        <p:spPr>
          <a:xfrm>
            <a:off x="8431083" y="3249188"/>
            <a:ext cx="6091030" cy="8580106"/>
          </a:xfrm>
          <a:prstGeom prst="rect">
            <a:avLst/>
          </a:prstGeom>
          <a:noFill/>
        </p:spPr>
        <p:txBody>
          <a:bodyPr wrap="square">
            <a:spAutoFit/>
          </a:bodyPr>
          <a:lstStyle/>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回声消除（</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AEC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全双工模式</a:t>
            </a: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自动增益（</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AGC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远近场声音强度一致</a:t>
            </a: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环境降噪（</a:t>
            </a:r>
            <a:r>
              <a:rPr lang="en-US" altLang="zh-CN" sz="2800" kern="1200" dirty="0">
                <a:solidFill>
                  <a:prstClr val="black"/>
                </a:solidFill>
                <a:latin typeface="微软雅黑" panose="020B0503020204020204" pitchFamily="34" charset="-122"/>
                <a:ea typeface="微软雅黑" panose="020B0503020204020204" pitchFamily="34" charset="-122"/>
                <a:cs typeface="+mn-cs"/>
              </a:rPr>
              <a:t>ENC </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降噪深度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12dB</a:t>
            </a:r>
            <a:endParaRPr lang="zh-CN" altLang="en-US"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波束形成（</a:t>
            </a:r>
            <a:r>
              <a:rPr lang="en-US" altLang="zh-CN" sz="2800" kern="1200" dirty="0">
                <a:solidFill>
                  <a:prstClr val="black"/>
                </a:solidFill>
                <a:latin typeface="微软雅黑" panose="020B0503020204020204" pitchFamily="34" charset="-122"/>
                <a:ea typeface="微软雅黑" panose="020B0503020204020204" pitchFamily="34" charset="-122"/>
                <a:cs typeface="+mn-cs"/>
              </a:rPr>
              <a:t>Beamforming</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有效增强远场语音拾取效果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0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宽频语音</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0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高清语音实现优质高清通话效果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graphicFrame>
        <p:nvGraphicFramePr>
          <p:cNvPr id="14" name="表格 13">
            <a:extLst>
              <a:ext uri="{FF2B5EF4-FFF2-40B4-BE49-F238E27FC236}">
                <a16:creationId xmlns:a16="http://schemas.microsoft.com/office/drawing/2014/main" id="{83C7E86D-5777-436D-AB3F-FEC762B39322}"/>
              </a:ext>
            </a:extLst>
          </p:cNvPr>
          <p:cNvGraphicFramePr>
            <a:graphicFrameLocks noGrp="1"/>
          </p:cNvGraphicFramePr>
          <p:nvPr>
            <p:extLst>
              <p:ext uri="{D42A27DB-BD31-4B8C-83A1-F6EECF244321}">
                <p14:modId xmlns:p14="http://schemas.microsoft.com/office/powerpoint/2010/main" val="282768512"/>
              </p:ext>
            </p:extLst>
          </p:nvPr>
        </p:nvGraphicFramePr>
        <p:xfrm>
          <a:off x="15443330" y="3781993"/>
          <a:ext cx="8563825" cy="8150086"/>
        </p:xfrm>
        <a:graphic>
          <a:graphicData uri="http://schemas.openxmlformats.org/drawingml/2006/table">
            <a:tbl>
              <a:tblPr>
                <a:tableStyleId>{9D7B26C5-4107-4FEC-AEDC-1716B250A1EF}</a:tableStyleId>
              </a:tblPr>
              <a:tblGrid>
                <a:gridCol w="2286121">
                  <a:extLst>
                    <a:ext uri="{9D8B030D-6E8A-4147-A177-3AD203B41FA5}">
                      <a16:colId xmlns:a16="http://schemas.microsoft.com/office/drawing/2014/main" val="1797702568"/>
                    </a:ext>
                  </a:extLst>
                </a:gridCol>
                <a:gridCol w="2092568">
                  <a:extLst>
                    <a:ext uri="{9D8B030D-6E8A-4147-A177-3AD203B41FA5}">
                      <a16:colId xmlns:a16="http://schemas.microsoft.com/office/drawing/2014/main" val="256334293"/>
                    </a:ext>
                  </a:extLst>
                </a:gridCol>
                <a:gridCol w="2092568">
                  <a:extLst>
                    <a:ext uri="{9D8B030D-6E8A-4147-A177-3AD203B41FA5}">
                      <a16:colId xmlns:a16="http://schemas.microsoft.com/office/drawing/2014/main" val="4085083945"/>
                    </a:ext>
                  </a:extLst>
                </a:gridCol>
                <a:gridCol w="2092568">
                  <a:extLst>
                    <a:ext uri="{9D8B030D-6E8A-4147-A177-3AD203B41FA5}">
                      <a16:colId xmlns:a16="http://schemas.microsoft.com/office/drawing/2014/main" val="1893322374"/>
                    </a:ext>
                  </a:extLst>
                </a:gridCol>
              </a:tblGrid>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方案类型</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1" u="none" strike="noStrike" dirty="0">
                          <a:effectLst/>
                          <a:latin typeface="微软雅黑" panose="020B0503020204020204" pitchFamily="34" charset="-122"/>
                          <a:ea typeface="微软雅黑" panose="020B0503020204020204" pitchFamily="34" charset="-122"/>
                        </a:rPr>
                        <a:t>2DMIC</a:t>
                      </a:r>
                      <a:r>
                        <a:rPr lang="zh-CN" altLang="en-US" sz="2800" b="1" u="none" strike="noStrike" dirty="0">
                          <a:effectLst/>
                          <a:latin typeface="微软雅黑" panose="020B0503020204020204" pitchFamily="34" charset="-122"/>
                          <a:ea typeface="微软雅黑" panose="020B0503020204020204" pitchFamily="34" charset="-122"/>
                        </a:rPr>
                        <a:t>阵列</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1" u="none" strike="noStrike" dirty="0">
                          <a:effectLst/>
                          <a:latin typeface="微软雅黑" panose="020B0503020204020204" pitchFamily="34" charset="-122"/>
                          <a:ea typeface="微软雅黑" panose="020B0503020204020204" pitchFamily="34" charset="-122"/>
                        </a:rPr>
                        <a:t>4DMIC</a:t>
                      </a:r>
                      <a:r>
                        <a:rPr lang="zh-CN" altLang="en-US" sz="2800" b="1" u="none" strike="noStrike" dirty="0">
                          <a:effectLst/>
                          <a:latin typeface="微软雅黑" panose="020B0503020204020204" pitchFamily="34" charset="-122"/>
                          <a:ea typeface="微软雅黑" panose="020B0503020204020204" pitchFamily="34" charset="-122"/>
                        </a:rPr>
                        <a:t>阵列</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1" u="none" strike="noStrike" dirty="0">
                          <a:effectLst/>
                          <a:latin typeface="微软雅黑" panose="020B0503020204020204" pitchFamily="34" charset="-122"/>
                          <a:ea typeface="微软雅黑" panose="020B0503020204020204" pitchFamily="34" charset="-122"/>
                        </a:rPr>
                        <a:t>6DMIC</a:t>
                      </a:r>
                      <a:r>
                        <a:rPr lang="zh-CN" altLang="en-US" sz="2800" b="1" u="none" strike="noStrike" dirty="0">
                          <a:effectLst/>
                          <a:latin typeface="微软雅黑" panose="020B0503020204020204" pitchFamily="34" charset="-122"/>
                          <a:ea typeface="微软雅黑" panose="020B0503020204020204" pitchFamily="34" charset="-122"/>
                        </a:rPr>
                        <a:t>阵列</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367632466"/>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会议人数</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dirty="0">
                          <a:effectLst/>
                          <a:latin typeface="微软雅黑" panose="020B0503020204020204" pitchFamily="34" charset="-122"/>
                          <a:ea typeface="微软雅黑" panose="020B0503020204020204" pitchFamily="34" charset="-122"/>
                        </a:rPr>
                        <a:t>2-4</a:t>
                      </a:r>
                      <a:r>
                        <a:rPr lang="zh-CN" altLang="en-US" sz="2800" b="0" u="none" strike="noStrike" dirty="0">
                          <a:effectLst/>
                          <a:latin typeface="微软雅黑" panose="020B0503020204020204" pitchFamily="34" charset="-122"/>
                          <a:ea typeface="微软雅黑" panose="020B0503020204020204" pitchFamily="34" charset="-122"/>
                        </a:rPr>
                        <a:t>人</a:t>
                      </a:r>
                      <a:endParaRPr lang="zh-CN" alt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a:effectLst/>
                          <a:latin typeface="微软雅黑" panose="020B0503020204020204" pitchFamily="34" charset="-122"/>
                          <a:ea typeface="微软雅黑" panose="020B0503020204020204" pitchFamily="34" charset="-122"/>
                        </a:rPr>
                        <a:t>4-8</a:t>
                      </a:r>
                      <a:r>
                        <a:rPr lang="zh-CN" altLang="en-US" sz="2800" b="0" u="none" strike="noStrike">
                          <a:effectLst/>
                          <a:latin typeface="微软雅黑" panose="020B0503020204020204" pitchFamily="34" charset="-122"/>
                          <a:ea typeface="微软雅黑" panose="020B0503020204020204" pitchFamily="34" charset="-122"/>
                        </a:rPr>
                        <a:t>人</a:t>
                      </a:r>
                      <a:endParaRPr lang="zh-CN" alt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a:effectLst/>
                          <a:latin typeface="微软雅黑" panose="020B0503020204020204" pitchFamily="34" charset="-122"/>
                          <a:ea typeface="微软雅黑" panose="020B0503020204020204" pitchFamily="34" charset="-122"/>
                        </a:rPr>
                        <a:t>8-12</a:t>
                      </a:r>
                      <a:r>
                        <a:rPr lang="zh-CN" altLang="en-US" sz="2800" b="0" u="none" strike="noStrike">
                          <a:effectLst/>
                          <a:latin typeface="微软雅黑" panose="020B0503020204020204" pitchFamily="34" charset="-122"/>
                          <a:ea typeface="微软雅黑" panose="020B0503020204020204" pitchFamily="34" charset="-122"/>
                        </a:rPr>
                        <a:t>人</a:t>
                      </a:r>
                      <a:endParaRPr lang="zh-CN" alt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230401322"/>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会议室大小</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dirty="0">
                          <a:effectLst/>
                          <a:latin typeface="微软雅黑" panose="020B0503020204020204" pitchFamily="34" charset="-122"/>
                          <a:ea typeface="微软雅黑" panose="020B0503020204020204" pitchFamily="34" charset="-122"/>
                        </a:rPr>
                        <a:t>10</a:t>
                      </a:r>
                      <a:r>
                        <a:rPr lang="zh-CN" altLang="en-US" sz="2800" b="0" u="none" strike="noStrike" dirty="0">
                          <a:effectLst/>
                          <a:latin typeface="微软雅黑" panose="020B0503020204020204" pitchFamily="34" charset="-122"/>
                          <a:ea typeface="微软雅黑" panose="020B0503020204020204" pitchFamily="34" charset="-122"/>
                        </a:rPr>
                        <a:t>㎡左右</a:t>
                      </a:r>
                      <a:endParaRPr lang="zh-CN" alt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dirty="0">
                          <a:effectLst/>
                          <a:latin typeface="微软雅黑" panose="020B0503020204020204" pitchFamily="34" charset="-122"/>
                          <a:ea typeface="微软雅黑" panose="020B0503020204020204" pitchFamily="34" charset="-122"/>
                        </a:rPr>
                        <a:t>15-20</a:t>
                      </a:r>
                      <a:r>
                        <a:rPr lang="zh-CN" altLang="en-US" sz="2800" b="0" u="none" strike="noStrike" dirty="0">
                          <a:effectLst/>
                          <a:latin typeface="微软雅黑" panose="020B0503020204020204" pitchFamily="34" charset="-122"/>
                          <a:ea typeface="微软雅黑" panose="020B0503020204020204" pitchFamily="34" charset="-122"/>
                        </a:rPr>
                        <a:t>㎡</a:t>
                      </a:r>
                      <a:endParaRPr lang="en-US" alt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altLang="zh-CN" sz="2800" b="0" u="none" strike="noStrike">
                          <a:effectLst/>
                          <a:latin typeface="微软雅黑" panose="020B0503020204020204" pitchFamily="34" charset="-122"/>
                          <a:ea typeface="微软雅黑" panose="020B0503020204020204" pitchFamily="34" charset="-122"/>
                        </a:rPr>
                        <a:t>40㎡</a:t>
                      </a:r>
                      <a:r>
                        <a:rPr lang="zh-CN" altLang="en-US" sz="2800" b="0" u="none" strike="noStrike">
                          <a:effectLst/>
                          <a:latin typeface="微软雅黑" panose="020B0503020204020204" pitchFamily="34" charset="-122"/>
                          <a:ea typeface="微软雅黑" panose="020B0503020204020204" pitchFamily="34" charset="-122"/>
                        </a:rPr>
                        <a:t>左右</a:t>
                      </a:r>
                      <a:endParaRPr lang="zh-CN" alt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1299297691"/>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连接方式</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gridSpan="3">
                  <a:txBody>
                    <a:bodyPr/>
                    <a:lstStyle/>
                    <a:p>
                      <a:pPr algn="ctr" fontAlgn="b"/>
                      <a:r>
                        <a:rPr lang="zh-CN" altLang="en-US" sz="2800" b="0" i="0" u="none" strike="noStrike" dirty="0">
                          <a:solidFill>
                            <a:srgbClr val="000000"/>
                          </a:solidFill>
                          <a:effectLst/>
                          <a:latin typeface="微软雅黑" panose="020B0503020204020204" pitchFamily="34" charset="-122"/>
                          <a:ea typeface="微软雅黑" panose="020B0503020204020204" pitchFamily="34" charset="-122"/>
                        </a:rPr>
                        <a:t>蓝牙</a:t>
                      </a:r>
                      <a:r>
                        <a:rPr lang="en-US" altLang="zh-CN" sz="2800" b="0" i="0" u="none" strike="noStrike" dirty="0">
                          <a:solidFill>
                            <a:srgbClr val="000000"/>
                          </a:solidFill>
                          <a:effectLst/>
                          <a:latin typeface="微软雅黑" panose="020B0503020204020204" pitchFamily="34" charset="-122"/>
                          <a:ea typeface="微软雅黑" panose="020B0503020204020204" pitchFamily="34" charset="-122"/>
                        </a:rPr>
                        <a:t>5.1+USB</a:t>
                      </a:r>
                      <a:r>
                        <a:rPr lang="zh-CN" altLang="en-US" sz="2800" b="0" i="0" u="none" strike="noStrike" dirty="0">
                          <a:solidFill>
                            <a:srgbClr val="000000"/>
                          </a:solidFill>
                          <a:effectLst/>
                          <a:latin typeface="微软雅黑" panose="020B0503020204020204" pitchFamily="34" charset="-122"/>
                          <a:ea typeface="微软雅黑" panose="020B0503020204020204" pitchFamily="34" charset="-122"/>
                        </a:rPr>
                        <a:t>（</a:t>
                      </a:r>
                      <a:r>
                        <a:rPr lang="en-US" altLang="zh-CN" sz="2800" b="0" i="0" u="none" strike="noStrike" dirty="0">
                          <a:solidFill>
                            <a:srgbClr val="000000"/>
                          </a:solidFill>
                          <a:effectLst/>
                          <a:latin typeface="微软雅黑" panose="020B0503020204020204" pitchFamily="34" charset="-122"/>
                          <a:ea typeface="微软雅黑" panose="020B0503020204020204" pitchFamily="34" charset="-122"/>
                        </a:rPr>
                        <a:t>Type-C</a:t>
                      </a:r>
                      <a:r>
                        <a:rPr lang="zh-CN" altLang="en-US" sz="2800" b="0" i="0" u="none" strike="noStrike" dirty="0">
                          <a:solidFill>
                            <a:srgbClr val="000000"/>
                          </a:solidFill>
                          <a:effectLst/>
                          <a:latin typeface="微软雅黑" panose="020B0503020204020204" pitchFamily="34" charset="-122"/>
                          <a:ea typeface="微软雅黑" panose="020B0503020204020204" pitchFamily="34" charset="-122"/>
                        </a:rPr>
                        <a:t>）</a:t>
                      </a:r>
                      <a:endParaRPr 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hMerge="1">
                  <a:txBody>
                    <a:bodyPr/>
                    <a:lstStyle/>
                    <a:p>
                      <a:pPr algn="ctr" fontAlgn="b"/>
                      <a:r>
                        <a:rPr lang="en-US" altLang="zh-CN" sz="1400" b="0" u="none" strike="noStrike" dirty="0">
                          <a:effectLst/>
                        </a:rPr>
                        <a:t>BT5.1+</a:t>
                      </a:r>
                      <a:r>
                        <a:rPr lang="en-US" sz="1400" b="0" u="none" strike="noStrike" dirty="0">
                          <a:effectLst/>
                        </a:rPr>
                        <a:t>USB</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tc hMerge="1">
                  <a:txBody>
                    <a:bodyPr/>
                    <a:lstStyle/>
                    <a:p>
                      <a:pPr algn="ctr" fontAlgn="b"/>
                      <a:r>
                        <a:rPr lang="zh-CN" altLang="en-US" sz="1400" b="0" u="none" strike="noStrike" dirty="0">
                          <a:effectLst/>
                        </a:rPr>
                        <a:t>蓝牙</a:t>
                      </a:r>
                      <a:r>
                        <a:rPr lang="en-US" altLang="zh-CN" sz="1400" b="0" u="none" strike="noStrike" dirty="0">
                          <a:effectLst/>
                        </a:rPr>
                        <a:t>5.1+</a:t>
                      </a:r>
                      <a:r>
                        <a:rPr lang="en-US" sz="1400" b="0" u="none" strike="noStrike" dirty="0">
                          <a:effectLst/>
                        </a:rPr>
                        <a:t>USB</a:t>
                      </a:r>
                      <a:endParaRPr lang="en-US" sz="1400" b="0" i="0" u="none" strike="noStrike" dirty="0">
                        <a:solidFill>
                          <a:srgbClr val="000000"/>
                        </a:solidFill>
                        <a:effectLst/>
                        <a:latin typeface="等线" panose="02010600030101010101" pitchFamily="2" charset="-122"/>
                        <a:ea typeface="等线" panose="02010600030101010101" pitchFamily="2" charset="-122"/>
                      </a:endParaRPr>
                    </a:p>
                  </a:txBody>
                  <a:tcPr marL="6350" marR="6350" marT="6350" marB="0" anchor="ctr"/>
                </a:tc>
                <a:extLst>
                  <a:ext uri="{0D108BD9-81ED-4DB2-BD59-A6C34878D82A}">
                    <a16:rowId xmlns:a16="http://schemas.microsoft.com/office/drawing/2014/main" val="4195758022"/>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喇叭功率</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a:effectLst/>
                          <a:latin typeface="微软雅黑" panose="020B0503020204020204" pitchFamily="34" charset="-122"/>
                          <a:ea typeface="微软雅黑" panose="020B0503020204020204" pitchFamily="34" charset="-122"/>
                        </a:rPr>
                        <a:t>3W</a:t>
                      </a:r>
                      <a:endParaRPr 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dirty="0">
                          <a:effectLst/>
                          <a:latin typeface="微软雅黑" panose="020B0503020204020204" pitchFamily="34" charset="-122"/>
                          <a:ea typeface="微软雅黑" panose="020B0503020204020204" pitchFamily="34" charset="-122"/>
                        </a:rPr>
                        <a:t>3W</a:t>
                      </a:r>
                      <a:endParaRPr 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a:effectLst/>
                          <a:latin typeface="微软雅黑" panose="020B0503020204020204" pitchFamily="34" charset="-122"/>
                          <a:ea typeface="微软雅黑" panose="020B0503020204020204" pitchFamily="34" charset="-122"/>
                        </a:rPr>
                        <a:t>5W</a:t>
                      </a:r>
                      <a:endParaRPr 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907447416"/>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拾音距离</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a:effectLst/>
                          <a:latin typeface="微软雅黑" panose="020B0503020204020204" pitchFamily="34" charset="-122"/>
                          <a:ea typeface="微软雅黑" panose="020B0503020204020204" pitchFamily="34" charset="-122"/>
                        </a:rPr>
                        <a:t>2m</a:t>
                      </a:r>
                      <a:endParaRPr 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dirty="0">
                          <a:effectLst/>
                          <a:latin typeface="微软雅黑" panose="020B0503020204020204" pitchFamily="34" charset="-122"/>
                          <a:ea typeface="微软雅黑" panose="020B0503020204020204" pitchFamily="34" charset="-122"/>
                        </a:rPr>
                        <a:t>3m</a:t>
                      </a:r>
                      <a:endParaRPr 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a:txBody>
                    <a:bodyPr/>
                    <a:lstStyle/>
                    <a:p>
                      <a:pPr algn="ctr" fontAlgn="b"/>
                      <a:r>
                        <a:rPr lang="en-US" sz="2800" b="0" u="none" strike="noStrike">
                          <a:effectLst/>
                          <a:latin typeface="微软雅黑" panose="020B0503020204020204" pitchFamily="34" charset="-122"/>
                          <a:ea typeface="微软雅黑" panose="020B0503020204020204" pitchFamily="34" charset="-122"/>
                        </a:rPr>
                        <a:t>5m</a:t>
                      </a:r>
                      <a:endParaRPr lang="en-US" sz="2800" b="0" i="0" u="none" strike="noStrike">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3968423119"/>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通话时间</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gridSpan="3">
                  <a:txBody>
                    <a:bodyPr/>
                    <a:lstStyle/>
                    <a:p>
                      <a:pPr algn="ctr" fontAlgn="b"/>
                      <a:r>
                        <a:rPr lang="en-US" altLang="zh-CN" sz="2800" b="0" u="none" strike="noStrike" dirty="0">
                          <a:effectLst/>
                          <a:latin typeface="微软雅黑" panose="020B0503020204020204" pitchFamily="34" charset="-122"/>
                          <a:ea typeface="微软雅黑" panose="020B0503020204020204" pitchFamily="34" charset="-122"/>
                        </a:rPr>
                        <a:t>6</a:t>
                      </a:r>
                      <a:r>
                        <a:rPr lang="zh-CN" altLang="en-US" sz="2800" b="0" u="none" strike="noStrike" dirty="0">
                          <a:effectLst/>
                          <a:latin typeface="微软雅黑" panose="020B0503020204020204" pitchFamily="34" charset="-122"/>
                          <a:ea typeface="微软雅黑" panose="020B0503020204020204" pitchFamily="34" charset="-122"/>
                        </a:rPr>
                        <a:t>小时（</a:t>
                      </a:r>
                      <a:r>
                        <a:rPr lang="en-US" altLang="zh-CN" sz="2800" b="0" u="none" strike="noStrike" dirty="0">
                          <a:effectLst/>
                          <a:latin typeface="微软雅黑" panose="020B0503020204020204" pitchFamily="34" charset="-122"/>
                          <a:ea typeface="微软雅黑" panose="020B0503020204020204" pitchFamily="34" charset="-122"/>
                        </a:rPr>
                        <a:t>2600</a:t>
                      </a:r>
                      <a:r>
                        <a:rPr lang="en-US" sz="2800" b="0" u="none" strike="noStrike" dirty="0">
                          <a:effectLst/>
                          <a:latin typeface="微软雅黑" panose="020B0503020204020204" pitchFamily="34" charset="-122"/>
                          <a:ea typeface="微软雅黑" panose="020B0503020204020204" pitchFamily="34" charset="-122"/>
                        </a:rPr>
                        <a:t>mA</a:t>
                      </a:r>
                      <a:r>
                        <a:rPr lang="zh-CN" altLang="en-US" sz="2800" b="0" u="none" strike="noStrike" dirty="0">
                          <a:effectLst/>
                          <a:latin typeface="微软雅黑" panose="020B0503020204020204" pitchFamily="34" charset="-122"/>
                          <a:ea typeface="微软雅黑" panose="020B0503020204020204" pitchFamily="34" charset="-122"/>
                        </a:rPr>
                        <a:t>电池</a:t>
                      </a:r>
                      <a:r>
                        <a:rPr lang="en-US" altLang="zh-CN" sz="2800" b="0" u="none" strike="noStrike" dirty="0">
                          <a:effectLst/>
                          <a:latin typeface="微软雅黑" panose="020B0503020204020204" pitchFamily="34" charset="-122"/>
                          <a:ea typeface="微软雅黑" panose="020B0503020204020204" pitchFamily="34" charset="-122"/>
                        </a:rPr>
                        <a:t>)</a:t>
                      </a:r>
                      <a:endParaRPr lang="en-US" altLang="zh-CN"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75003845"/>
                  </a:ext>
                </a:extLst>
              </a:tr>
              <a:tr h="1462838">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会议软件支持</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gridSpan="3">
                  <a:txBody>
                    <a:bodyPr/>
                    <a:lstStyle/>
                    <a:p>
                      <a:pPr algn="ctr" fontAlgn="b"/>
                      <a:r>
                        <a:rPr lang="en-US" altLang="zh-CN" sz="2800" b="0" u="none" strike="noStrike" dirty="0">
                          <a:effectLst/>
                          <a:latin typeface="微软雅黑" panose="020B0503020204020204" pitchFamily="34" charset="-122"/>
                          <a:ea typeface="微软雅黑" panose="020B0503020204020204" pitchFamily="34" charset="-122"/>
                        </a:rPr>
                        <a:t>SKYPE</a:t>
                      </a:r>
                      <a:r>
                        <a:rPr lang="zh-CN" altLang="en-US" sz="2800" b="0" u="none" strike="noStrike" dirty="0">
                          <a:effectLst/>
                          <a:latin typeface="微软雅黑" panose="020B0503020204020204" pitchFamily="34" charset="-122"/>
                          <a:ea typeface="微软雅黑" panose="020B0503020204020204" pitchFamily="34" charset="-122"/>
                        </a:rPr>
                        <a:t>、</a:t>
                      </a:r>
                      <a:r>
                        <a:rPr lang="en-US" altLang="zh-CN" sz="2800" b="0" u="none" strike="noStrike" dirty="0">
                          <a:effectLst/>
                          <a:latin typeface="微软雅黑" panose="020B0503020204020204" pitchFamily="34" charset="-122"/>
                          <a:ea typeface="微软雅黑" panose="020B0503020204020204" pitchFamily="34" charset="-122"/>
                        </a:rPr>
                        <a:t>ZOOM</a:t>
                      </a:r>
                      <a:r>
                        <a:rPr lang="zh-CN" altLang="en-US" sz="2800" b="0" u="none" strike="noStrike" dirty="0">
                          <a:effectLst/>
                          <a:latin typeface="微软雅黑" panose="020B0503020204020204" pitchFamily="34" charset="-122"/>
                          <a:ea typeface="微软雅黑" panose="020B0503020204020204" pitchFamily="34" charset="-122"/>
                        </a:rPr>
                        <a:t>、微信、钉钉、</a:t>
                      </a:r>
                      <a:r>
                        <a:rPr lang="en-US" altLang="zh-CN" sz="2800" b="0" u="none" strike="noStrike" dirty="0">
                          <a:effectLst/>
                          <a:latin typeface="微软雅黑" panose="020B0503020204020204" pitchFamily="34" charset="-122"/>
                          <a:ea typeface="微软雅黑" panose="020B0503020204020204" pitchFamily="34" charset="-122"/>
                        </a:rPr>
                        <a:t>QQ</a:t>
                      </a:r>
                      <a:r>
                        <a:rPr lang="zh-CN" altLang="en-US" sz="2800" b="0" u="none" strike="noStrike" dirty="0">
                          <a:effectLst/>
                          <a:latin typeface="微软雅黑" panose="020B0503020204020204" pitchFamily="34" charset="-122"/>
                          <a:ea typeface="微软雅黑" panose="020B0503020204020204" pitchFamily="34" charset="-122"/>
                        </a:rPr>
                        <a:t>等</a:t>
                      </a:r>
                      <a:endParaRPr lang="zh-CN" alt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0831437"/>
                  </a:ext>
                </a:extLst>
              </a:tr>
              <a:tr h="835906">
                <a:tc>
                  <a:txBody>
                    <a:bodyPr/>
                    <a:lstStyle/>
                    <a:p>
                      <a:pPr algn="ctr" fontAlgn="b"/>
                      <a:r>
                        <a:rPr lang="zh-CN" altLang="en-US" sz="2800" b="1" u="none" strike="noStrike" dirty="0">
                          <a:effectLst/>
                          <a:latin typeface="微软雅黑" panose="020B0503020204020204" pitchFamily="34" charset="-122"/>
                          <a:ea typeface="微软雅黑" panose="020B0503020204020204" pitchFamily="34" charset="-122"/>
                        </a:rPr>
                        <a:t>系统支持</a:t>
                      </a:r>
                      <a:endParaRPr lang="zh-CN" altLang="en-US" sz="2800" b="1"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gridSpan="3">
                  <a:txBody>
                    <a:bodyPr/>
                    <a:lstStyle/>
                    <a:p>
                      <a:pPr algn="ctr" fontAlgn="b"/>
                      <a:r>
                        <a:rPr lang="en-US" sz="2800" b="0" u="none" strike="noStrike" dirty="0">
                          <a:effectLst/>
                          <a:latin typeface="微软雅黑" panose="020B0503020204020204" pitchFamily="34" charset="-122"/>
                          <a:ea typeface="微软雅黑" panose="020B0503020204020204" pitchFamily="34" charset="-122"/>
                        </a:rPr>
                        <a:t>Windows 7/10、Android、Mac、IOS</a:t>
                      </a:r>
                      <a:endParaRPr lang="en-US" sz="2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69445500"/>
                  </a:ext>
                </a:extLst>
              </a:tr>
            </a:tbl>
          </a:graphicData>
        </a:graphic>
      </p:graphicFrame>
      <p:sp>
        <p:nvSpPr>
          <p:cNvPr id="15" name="文本框 14">
            <a:extLst>
              <a:ext uri="{FF2B5EF4-FFF2-40B4-BE49-F238E27FC236}">
                <a16:creationId xmlns:a16="http://schemas.microsoft.com/office/drawing/2014/main" id="{0A384347-1247-4E0D-9144-CAD3E1E641B9}"/>
              </a:ext>
            </a:extLst>
          </p:cNvPr>
          <p:cNvSpPr txBox="1"/>
          <p:nvPr/>
        </p:nvSpPr>
        <p:spPr>
          <a:xfrm>
            <a:off x="8431083"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16" name="文本框 15">
            <a:extLst>
              <a:ext uri="{FF2B5EF4-FFF2-40B4-BE49-F238E27FC236}">
                <a16:creationId xmlns:a16="http://schemas.microsoft.com/office/drawing/2014/main" id="{25F8C246-D046-4F6B-8A8E-289AB58FDB07}"/>
              </a:ext>
            </a:extLst>
          </p:cNvPr>
          <p:cNvSpPr txBox="1"/>
          <p:nvPr/>
        </p:nvSpPr>
        <p:spPr>
          <a:xfrm>
            <a:off x="18409227" y="250465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spTree>
    <p:extLst>
      <p:ext uri="{BB962C8B-B14F-4D97-AF65-F5344CB8AC3E}">
        <p14:creationId xmlns:p14="http://schemas.microsoft.com/office/powerpoint/2010/main" val="252127623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3449993" y="227189"/>
            <a:ext cx="10534746" cy="1028957"/>
          </a:xfrm>
        </p:spPr>
        <p:txBody>
          <a:bodyPr>
            <a:noAutofit/>
          </a:bodyPr>
          <a:lstStyle/>
          <a:p>
            <a:pPr algn="ctr"/>
            <a:r>
              <a:rPr lang="zh-CN" altLang="en-US" sz="6400" dirty="0"/>
              <a:t>方案介绍</a:t>
            </a:r>
            <a:r>
              <a:rPr lang="en-US" altLang="zh-CN" sz="6400" dirty="0"/>
              <a:t>-</a:t>
            </a:r>
            <a:r>
              <a:rPr lang="zh-CN" altLang="en-US" sz="6400" dirty="0"/>
              <a:t>会议音箱系统框图</a:t>
            </a:r>
          </a:p>
        </p:txBody>
      </p:sp>
      <p:sp>
        <p:nvSpPr>
          <p:cNvPr id="6" name="矩形 5">
            <a:extLst>
              <a:ext uri="{FF2B5EF4-FFF2-40B4-BE49-F238E27FC236}">
                <a16:creationId xmlns:a16="http://schemas.microsoft.com/office/drawing/2014/main" id="{E7946089-0678-41F6-835F-38CF0BC99112}"/>
              </a:ext>
            </a:extLst>
          </p:cNvPr>
          <p:cNvSpPr/>
          <p:nvPr/>
        </p:nvSpPr>
        <p:spPr>
          <a:xfrm>
            <a:off x="9559647" y="6782577"/>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7" name="矩形 6">
            <a:extLst>
              <a:ext uri="{FF2B5EF4-FFF2-40B4-BE49-F238E27FC236}">
                <a16:creationId xmlns:a16="http://schemas.microsoft.com/office/drawing/2014/main" id="{E99F635E-0BA1-4B22-8A31-F624A88A9D5F}"/>
              </a:ext>
            </a:extLst>
          </p:cNvPr>
          <p:cNvSpPr/>
          <p:nvPr/>
        </p:nvSpPr>
        <p:spPr>
          <a:xfrm>
            <a:off x="14652454" y="6782577"/>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BT Chip</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cxnSp>
        <p:nvCxnSpPr>
          <p:cNvPr id="8" name="直接箭头连接符 7">
            <a:extLst>
              <a:ext uri="{FF2B5EF4-FFF2-40B4-BE49-F238E27FC236}">
                <a16:creationId xmlns:a16="http://schemas.microsoft.com/office/drawing/2014/main" id="{F0D38F0F-587F-4518-A75E-88DD96DCD73D}"/>
              </a:ext>
            </a:extLst>
          </p:cNvPr>
          <p:cNvCxnSpPr/>
          <p:nvPr/>
        </p:nvCxnSpPr>
        <p:spPr>
          <a:xfrm>
            <a:off x="13217247" y="7509014"/>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F9435CE9-D569-4E34-A8C1-CED02B2985AF}"/>
              </a:ext>
            </a:extLst>
          </p:cNvPr>
          <p:cNvCxnSpPr/>
          <p:nvPr/>
        </p:nvCxnSpPr>
        <p:spPr>
          <a:xfrm>
            <a:off x="13217246" y="8381261"/>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10" name="直接箭头连接符 9">
            <a:extLst>
              <a:ext uri="{FF2B5EF4-FFF2-40B4-BE49-F238E27FC236}">
                <a16:creationId xmlns:a16="http://schemas.microsoft.com/office/drawing/2014/main" id="{B904BEE3-5D48-4339-AFDC-06640EFC563B}"/>
              </a:ext>
            </a:extLst>
          </p:cNvPr>
          <p:cNvCxnSpPr/>
          <p:nvPr/>
        </p:nvCxnSpPr>
        <p:spPr>
          <a:xfrm>
            <a:off x="13217247" y="9272963"/>
            <a:ext cx="1435207" cy="0"/>
          </a:xfrm>
          <a:prstGeom prst="straightConnector1">
            <a:avLst/>
          </a:prstGeom>
          <a:noFill/>
          <a:ln w="25400" cap="flat">
            <a:solidFill>
              <a:srgbClr val="000000"/>
            </a:solidFill>
            <a:prstDash val="solid"/>
            <a:miter lim="400000"/>
            <a:headEnd type="none"/>
            <a:tailEnd type="arrow"/>
          </a:ln>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408CC86B-5AC6-4C26-A064-AE5D6D1589CA}"/>
              </a:ext>
            </a:extLst>
          </p:cNvPr>
          <p:cNvCxnSpPr>
            <a:cxnSpLocks/>
          </p:cNvCxnSpPr>
          <p:nvPr/>
        </p:nvCxnSpPr>
        <p:spPr>
          <a:xfrm>
            <a:off x="18310054" y="7030767"/>
            <a:ext cx="196027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2" name="直接连接符 11">
            <a:extLst>
              <a:ext uri="{FF2B5EF4-FFF2-40B4-BE49-F238E27FC236}">
                <a16:creationId xmlns:a16="http://schemas.microsoft.com/office/drawing/2014/main" id="{EB04EFB3-13EC-444B-93B2-1E83F2E40BAD}"/>
              </a:ext>
            </a:extLst>
          </p:cNvPr>
          <p:cNvCxnSpPr>
            <a:cxnSpLocks/>
          </p:cNvCxnSpPr>
          <p:nvPr/>
        </p:nvCxnSpPr>
        <p:spPr>
          <a:xfrm flipV="1">
            <a:off x="20270331" y="5571618"/>
            <a:ext cx="0" cy="14591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3" name="等腰三角形 12">
            <a:extLst>
              <a:ext uri="{FF2B5EF4-FFF2-40B4-BE49-F238E27FC236}">
                <a16:creationId xmlns:a16="http://schemas.microsoft.com/office/drawing/2014/main" id="{39AA0605-79FB-41FE-8A11-09B43989DE86}"/>
              </a:ext>
            </a:extLst>
          </p:cNvPr>
          <p:cNvSpPr/>
          <p:nvPr/>
        </p:nvSpPr>
        <p:spPr>
          <a:xfrm rot="10800000">
            <a:off x="19898325" y="5212977"/>
            <a:ext cx="705102" cy="358640"/>
          </a:xfrm>
          <a:prstGeom prst="triangle">
            <a:avLst>
              <a:gd name="adj" fmla="val 47241"/>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solidFill>
                  <a:schemeClr val="tx1"/>
                </a:solidFill>
              </a:ln>
              <a:solidFill>
                <a:srgbClr val="FFFFFF"/>
              </a:solidFill>
              <a:effectLst/>
              <a:uFillTx/>
              <a:latin typeface="+mn-lt"/>
              <a:ea typeface="+mn-ea"/>
              <a:cs typeface="+mn-cs"/>
              <a:sym typeface="Helvetica Neue Medium"/>
            </a:endParaRPr>
          </a:p>
        </p:txBody>
      </p:sp>
      <p:cxnSp>
        <p:nvCxnSpPr>
          <p:cNvPr id="14" name="直接箭头连接符 13">
            <a:extLst>
              <a:ext uri="{FF2B5EF4-FFF2-40B4-BE49-F238E27FC236}">
                <a16:creationId xmlns:a16="http://schemas.microsoft.com/office/drawing/2014/main" id="{3A6664ED-F8EA-4180-916D-33B528A88614}"/>
              </a:ext>
            </a:extLst>
          </p:cNvPr>
          <p:cNvCxnSpPr/>
          <p:nvPr/>
        </p:nvCxnSpPr>
        <p:spPr>
          <a:xfrm>
            <a:off x="18310054" y="8024580"/>
            <a:ext cx="1435207" cy="0"/>
          </a:xfrm>
          <a:prstGeom prst="straightConnector1">
            <a:avLst/>
          </a:prstGeom>
          <a:noFill/>
          <a:ln w="25400" cap="flat">
            <a:solidFill>
              <a:srgbClr val="000000"/>
            </a:solidFill>
            <a:prstDash val="solid"/>
            <a:miter lim="400000"/>
            <a:headEnd type="none"/>
            <a:tailEnd type="arrow"/>
          </a:ln>
          <a:effectLst/>
          <a:sp3d/>
        </p:spPr>
        <p:style>
          <a:lnRef idx="0">
            <a:scrgbClr r="0" g="0" b="0"/>
          </a:lnRef>
          <a:fillRef idx="0">
            <a:scrgbClr r="0" g="0" b="0"/>
          </a:fillRef>
          <a:effectRef idx="0">
            <a:scrgbClr r="0" g="0" b="0"/>
          </a:effectRef>
          <a:fontRef idx="none"/>
        </p:style>
      </p:cxnSp>
      <p:cxnSp>
        <p:nvCxnSpPr>
          <p:cNvPr id="15" name="直接箭头连接符 14">
            <a:extLst>
              <a:ext uri="{FF2B5EF4-FFF2-40B4-BE49-F238E27FC236}">
                <a16:creationId xmlns:a16="http://schemas.microsoft.com/office/drawing/2014/main" id="{1D9D8E9A-07DD-4B86-927A-155A5B1760E5}"/>
              </a:ext>
            </a:extLst>
          </p:cNvPr>
          <p:cNvCxnSpPr>
            <a:cxnSpLocks/>
          </p:cNvCxnSpPr>
          <p:nvPr/>
        </p:nvCxnSpPr>
        <p:spPr>
          <a:xfrm rot="10800000">
            <a:off x="18310054" y="901839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16" name="文本框 15">
            <a:extLst>
              <a:ext uri="{FF2B5EF4-FFF2-40B4-BE49-F238E27FC236}">
                <a16:creationId xmlns:a16="http://schemas.microsoft.com/office/drawing/2014/main" id="{D1513428-E842-418A-8882-3A84366AAAF0}"/>
              </a:ext>
            </a:extLst>
          </p:cNvPr>
          <p:cNvSpPr txBox="1"/>
          <p:nvPr/>
        </p:nvSpPr>
        <p:spPr>
          <a:xfrm>
            <a:off x="19947038" y="7829334"/>
            <a:ext cx="5097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17" name="文本框 16">
            <a:extLst>
              <a:ext uri="{FF2B5EF4-FFF2-40B4-BE49-F238E27FC236}">
                <a16:creationId xmlns:a16="http://schemas.microsoft.com/office/drawing/2014/main" id="{D9145902-DE50-4E4B-88DD-7DDDC2A143BA}"/>
              </a:ext>
            </a:extLst>
          </p:cNvPr>
          <p:cNvSpPr txBox="1"/>
          <p:nvPr/>
        </p:nvSpPr>
        <p:spPr>
          <a:xfrm>
            <a:off x="19963643" y="8829080"/>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18" name="直接箭头连接符 17">
            <a:extLst>
              <a:ext uri="{FF2B5EF4-FFF2-40B4-BE49-F238E27FC236}">
                <a16:creationId xmlns:a16="http://schemas.microsoft.com/office/drawing/2014/main" id="{9803A4F0-E983-44A4-BCD7-01C88B16A6E2}"/>
              </a:ext>
            </a:extLst>
          </p:cNvPr>
          <p:cNvCxnSpPr>
            <a:cxnSpLocks/>
            <a:endCxn id="66" idx="3"/>
          </p:cNvCxnSpPr>
          <p:nvPr/>
        </p:nvCxnSpPr>
        <p:spPr>
          <a:xfrm flipH="1" flipV="1">
            <a:off x="5180748" y="8861457"/>
            <a:ext cx="4385400" cy="593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FF10BF2C-3A37-4095-9BBE-DB4A7D38F878}"/>
              </a:ext>
            </a:extLst>
          </p:cNvPr>
          <p:cNvCxnSpPr>
            <a:cxnSpLocks/>
          </p:cNvCxnSpPr>
          <p:nvPr/>
        </p:nvCxnSpPr>
        <p:spPr>
          <a:xfrm flipV="1">
            <a:off x="13032877" y="4598852"/>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2" name="文本框 21">
            <a:extLst>
              <a:ext uri="{FF2B5EF4-FFF2-40B4-BE49-F238E27FC236}">
                <a16:creationId xmlns:a16="http://schemas.microsoft.com/office/drawing/2014/main" id="{B10C9089-C143-4685-8171-740F87963074}"/>
              </a:ext>
            </a:extLst>
          </p:cNvPr>
          <p:cNvSpPr txBox="1"/>
          <p:nvPr/>
        </p:nvSpPr>
        <p:spPr>
          <a:xfrm>
            <a:off x="11388487" y="4145140"/>
            <a:ext cx="84478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Battery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3" name="文本框 22">
            <a:extLst>
              <a:ext uri="{FF2B5EF4-FFF2-40B4-BE49-F238E27FC236}">
                <a16:creationId xmlns:a16="http://schemas.microsoft.com/office/drawing/2014/main" id="{81F0B8F4-D330-4ADC-842B-79E6D900E10F}"/>
              </a:ext>
            </a:extLst>
          </p:cNvPr>
          <p:cNvSpPr txBox="1"/>
          <p:nvPr/>
        </p:nvSpPr>
        <p:spPr>
          <a:xfrm>
            <a:off x="9280881" y="4151647"/>
            <a:ext cx="1157367"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Change IC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7" name="文本框 26">
            <a:extLst>
              <a:ext uri="{FF2B5EF4-FFF2-40B4-BE49-F238E27FC236}">
                <a16:creationId xmlns:a16="http://schemas.microsoft.com/office/drawing/2014/main" id="{C1228218-FBFE-4030-9130-BB30D224CC50}"/>
              </a:ext>
            </a:extLst>
          </p:cNvPr>
          <p:cNvSpPr txBox="1"/>
          <p:nvPr/>
        </p:nvSpPr>
        <p:spPr>
          <a:xfrm>
            <a:off x="11614251" y="10517491"/>
            <a:ext cx="104034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ADC_KEY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8" name="直接箭头连接符 27">
            <a:extLst>
              <a:ext uri="{FF2B5EF4-FFF2-40B4-BE49-F238E27FC236}">
                <a16:creationId xmlns:a16="http://schemas.microsoft.com/office/drawing/2014/main" id="{29BE13F2-BD8B-4E17-9071-12287ECF9CCE}"/>
              </a:ext>
            </a:extLst>
          </p:cNvPr>
          <p:cNvCxnSpPr>
            <a:cxnSpLocks/>
            <a:stCxn id="22" idx="1"/>
          </p:cNvCxnSpPr>
          <p:nvPr/>
        </p:nvCxnSpPr>
        <p:spPr>
          <a:xfrm flipH="1">
            <a:off x="10479393" y="4340386"/>
            <a:ext cx="909094" cy="7559"/>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9" name="文本框 28">
            <a:extLst>
              <a:ext uri="{FF2B5EF4-FFF2-40B4-BE49-F238E27FC236}">
                <a16:creationId xmlns:a16="http://schemas.microsoft.com/office/drawing/2014/main" id="{5CB1E57D-95F4-4D04-9FF7-74FC81414A7B}"/>
              </a:ext>
            </a:extLst>
          </p:cNvPr>
          <p:cNvSpPr txBox="1"/>
          <p:nvPr/>
        </p:nvSpPr>
        <p:spPr>
          <a:xfrm>
            <a:off x="13712832" y="7064729"/>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0" name="文本框 29">
            <a:extLst>
              <a:ext uri="{FF2B5EF4-FFF2-40B4-BE49-F238E27FC236}">
                <a16:creationId xmlns:a16="http://schemas.microsoft.com/office/drawing/2014/main" id="{EDD70388-21F9-4A53-A980-0AF6FAA849DB}"/>
              </a:ext>
            </a:extLst>
          </p:cNvPr>
          <p:cNvSpPr txBox="1"/>
          <p:nvPr/>
        </p:nvSpPr>
        <p:spPr>
          <a:xfrm>
            <a:off x="13521363" y="7922647"/>
            <a:ext cx="69409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UART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1" name="文本框 30">
            <a:extLst>
              <a:ext uri="{FF2B5EF4-FFF2-40B4-BE49-F238E27FC236}">
                <a16:creationId xmlns:a16="http://schemas.microsoft.com/office/drawing/2014/main" id="{A707141D-5FB2-4348-92B1-6B70D9E05C67}"/>
              </a:ext>
            </a:extLst>
          </p:cNvPr>
          <p:cNvSpPr txBox="1"/>
          <p:nvPr/>
        </p:nvSpPr>
        <p:spPr>
          <a:xfrm>
            <a:off x="20417444" y="5544917"/>
            <a:ext cx="57227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ANT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2" name="直接箭头连接符 31">
            <a:extLst>
              <a:ext uri="{FF2B5EF4-FFF2-40B4-BE49-F238E27FC236}">
                <a16:creationId xmlns:a16="http://schemas.microsoft.com/office/drawing/2014/main" id="{0C24EABD-446A-465C-B18E-102F132769A3}"/>
              </a:ext>
            </a:extLst>
          </p:cNvPr>
          <p:cNvCxnSpPr>
            <a:cxnSpLocks/>
          </p:cNvCxnSpPr>
          <p:nvPr/>
        </p:nvCxnSpPr>
        <p:spPr>
          <a:xfrm>
            <a:off x="12134425" y="9681501"/>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33" name="文本框 32">
            <a:extLst>
              <a:ext uri="{FF2B5EF4-FFF2-40B4-BE49-F238E27FC236}">
                <a16:creationId xmlns:a16="http://schemas.microsoft.com/office/drawing/2014/main" id="{B92C1C72-E4E5-43A0-AD25-1FD130F766AC}"/>
              </a:ext>
            </a:extLst>
          </p:cNvPr>
          <p:cNvSpPr txBox="1"/>
          <p:nvPr/>
        </p:nvSpPr>
        <p:spPr>
          <a:xfrm>
            <a:off x="14652453" y="9077717"/>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4" name="文本框 33">
            <a:extLst>
              <a:ext uri="{FF2B5EF4-FFF2-40B4-BE49-F238E27FC236}">
                <a16:creationId xmlns:a16="http://schemas.microsoft.com/office/drawing/2014/main" id="{3DE69FD0-10B8-4F39-B0B7-9BD5460712E1}"/>
              </a:ext>
            </a:extLst>
          </p:cNvPr>
          <p:cNvSpPr txBox="1"/>
          <p:nvPr/>
        </p:nvSpPr>
        <p:spPr>
          <a:xfrm>
            <a:off x="12654506" y="9322367"/>
            <a:ext cx="6492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5" name="文本框 34">
            <a:extLst>
              <a:ext uri="{FF2B5EF4-FFF2-40B4-BE49-F238E27FC236}">
                <a16:creationId xmlns:a16="http://schemas.microsoft.com/office/drawing/2014/main" id="{54BA0ACD-A286-441A-AC9B-2353B16B68FA}"/>
              </a:ext>
            </a:extLst>
          </p:cNvPr>
          <p:cNvSpPr txBox="1"/>
          <p:nvPr/>
        </p:nvSpPr>
        <p:spPr>
          <a:xfrm>
            <a:off x="11797260" y="9280466"/>
            <a:ext cx="70371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ADC0</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0" name="文本框 39">
            <a:extLst>
              <a:ext uri="{FF2B5EF4-FFF2-40B4-BE49-F238E27FC236}">
                <a16:creationId xmlns:a16="http://schemas.microsoft.com/office/drawing/2014/main" id="{16C4C976-04CA-4AB2-9846-553A65446CC5}"/>
              </a:ext>
            </a:extLst>
          </p:cNvPr>
          <p:cNvSpPr txBox="1"/>
          <p:nvPr/>
        </p:nvSpPr>
        <p:spPr>
          <a:xfrm>
            <a:off x="8453969" y="2582462"/>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4" name="文本框 43">
            <a:extLst>
              <a:ext uri="{FF2B5EF4-FFF2-40B4-BE49-F238E27FC236}">
                <a16:creationId xmlns:a16="http://schemas.microsoft.com/office/drawing/2014/main" id="{1E7B7E40-928C-40EB-A00D-5E99CF91E2C4}"/>
              </a:ext>
            </a:extLst>
          </p:cNvPr>
          <p:cNvSpPr txBox="1"/>
          <p:nvPr/>
        </p:nvSpPr>
        <p:spPr>
          <a:xfrm>
            <a:off x="9500297" y="7540289"/>
            <a:ext cx="70051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DMIC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5" name="文本框 44">
            <a:extLst>
              <a:ext uri="{FF2B5EF4-FFF2-40B4-BE49-F238E27FC236}">
                <a16:creationId xmlns:a16="http://schemas.microsoft.com/office/drawing/2014/main" id="{10595E8F-BA59-4165-BC1B-A362DA966C27}"/>
              </a:ext>
            </a:extLst>
          </p:cNvPr>
          <p:cNvSpPr txBox="1"/>
          <p:nvPr/>
        </p:nvSpPr>
        <p:spPr>
          <a:xfrm>
            <a:off x="9500297" y="7100635"/>
            <a:ext cx="70051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DMIC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8" name="直接箭头连接符 47">
            <a:extLst>
              <a:ext uri="{FF2B5EF4-FFF2-40B4-BE49-F238E27FC236}">
                <a16:creationId xmlns:a16="http://schemas.microsoft.com/office/drawing/2014/main" id="{E704083B-E728-42C3-80B1-CE784A45E375}"/>
              </a:ext>
            </a:extLst>
          </p:cNvPr>
          <p:cNvCxnSpPr>
            <a:cxnSpLocks/>
          </p:cNvCxnSpPr>
          <p:nvPr/>
        </p:nvCxnSpPr>
        <p:spPr>
          <a:xfrm rot="10800000">
            <a:off x="8130941" y="7317762"/>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49" name="直接箭头连接符 48">
            <a:extLst>
              <a:ext uri="{FF2B5EF4-FFF2-40B4-BE49-F238E27FC236}">
                <a16:creationId xmlns:a16="http://schemas.microsoft.com/office/drawing/2014/main" id="{F32C1A17-8816-417F-8D8C-FCC96F1C822B}"/>
              </a:ext>
            </a:extLst>
          </p:cNvPr>
          <p:cNvCxnSpPr>
            <a:cxnSpLocks/>
          </p:cNvCxnSpPr>
          <p:nvPr/>
        </p:nvCxnSpPr>
        <p:spPr>
          <a:xfrm rot="10800000">
            <a:off x="8127108" y="7754447"/>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50" name="文本框 49">
            <a:extLst>
              <a:ext uri="{FF2B5EF4-FFF2-40B4-BE49-F238E27FC236}">
                <a16:creationId xmlns:a16="http://schemas.microsoft.com/office/drawing/2014/main" id="{6096FB8D-8EBB-40B2-B723-F3AD8B59E5E5}"/>
              </a:ext>
            </a:extLst>
          </p:cNvPr>
          <p:cNvSpPr txBox="1"/>
          <p:nvPr/>
        </p:nvSpPr>
        <p:spPr>
          <a:xfrm>
            <a:off x="7088279" y="7100634"/>
            <a:ext cx="91371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1" name="文本框 50">
            <a:extLst>
              <a:ext uri="{FF2B5EF4-FFF2-40B4-BE49-F238E27FC236}">
                <a16:creationId xmlns:a16="http://schemas.microsoft.com/office/drawing/2014/main" id="{88A0C3E8-EE28-4DEC-9430-37CC8723DBE0}"/>
              </a:ext>
            </a:extLst>
          </p:cNvPr>
          <p:cNvSpPr txBox="1"/>
          <p:nvPr/>
        </p:nvSpPr>
        <p:spPr>
          <a:xfrm>
            <a:off x="7111047" y="7580937"/>
            <a:ext cx="91371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4" name="矩形 53">
            <a:extLst>
              <a:ext uri="{FF2B5EF4-FFF2-40B4-BE49-F238E27FC236}">
                <a16:creationId xmlns:a16="http://schemas.microsoft.com/office/drawing/2014/main" id="{55ADF3D7-2406-4125-9F77-B5A6B9587150}"/>
              </a:ext>
            </a:extLst>
          </p:cNvPr>
          <p:cNvSpPr/>
          <p:nvPr/>
        </p:nvSpPr>
        <p:spPr>
          <a:xfrm>
            <a:off x="9547212" y="10463187"/>
            <a:ext cx="1690570" cy="1184915"/>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AMP</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55" name="文本框 54">
            <a:extLst>
              <a:ext uri="{FF2B5EF4-FFF2-40B4-BE49-F238E27FC236}">
                <a16:creationId xmlns:a16="http://schemas.microsoft.com/office/drawing/2014/main" id="{C4107E9F-F782-4658-8F05-20D6FAC3DFCF}"/>
              </a:ext>
            </a:extLst>
          </p:cNvPr>
          <p:cNvSpPr txBox="1"/>
          <p:nvPr/>
        </p:nvSpPr>
        <p:spPr>
          <a:xfrm>
            <a:off x="10657533" y="9859747"/>
            <a:ext cx="463267"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6" name="直接箭头连接符 55">
            <a:extLst>
              <a:ext uri="{FF2B5EF4-FFF2-40B4-BE49-F238E27FC236}">
                <a16:creationId xmlns:a16="http://schemas.microsoft.com/office/drawing/2014/main" id="{567C37E4-1336-4CAC-B767-60458BC1BB07}"/>
              </a:ext>
            </a:extLst>
          </p:cNvPr>
          <p:cNvCxnSpPr>
            <a:cxnSpLocks/>
          </p:cNvCxnSpPr>
          <p:nvPr/>
        </p:nvCxnSpPr>
        <p:spPr>
          <a:xfrm>
            <a:off x="10147909" y="9670323"/>
            <a:ext cx="0" cy="792864"/>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58" name="直接箭头连接符 57">
            <a:extLst>
              <a:ext uri="{FF2B5EF4-FFF2-40B4-BE49-F238E27FC236}">
                <a16:creationId xmlns:a16="http://schemas.microsoft.com/office/drawing/2014/main" id="{E78544C8-831E-4DCC-94B7-3E86EC539DF2}"/>
              </a:ext>
            </a:extLst>
          </p:cNvPr>
          <p:cNvCxnSpPr>
            <a:cxnSpLocks/>
          </p:cNvCxnSpPr>
          <p:nvPr/>
        </p:nvCxnSpPr>
        <p:spPr>
          <a:xfrm>
            <a:off x="10625242" y="9670957"/>
            <a:ext cx="0" cy="792864"/>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
        <p:nvSpPr>
          <p:cNvPr id="59" name="文本框 58">
            <a:extLst>
              <a:ext uri="{FF2B5EF4-FFF2-40B4-BE49-F238E27FC236}">
                <a16:creationId xmlns:a16="http://schemas.microsoft.com/office/drawing/2014/main" id="{66967D7F-402E-4A33-B6D4-78A01B2A81F0}"/>
              </a:ext>
            </a:extLst>
          </p:cNvPr>
          <p:cNvSpPr txBox="1"/>
          <p:nvPr/>
        </p:nvSpPr>
        <p:spPr>
          <a:xfrm>
            <a:off x="9688343" y="9843708"/>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0" name="直接箭头连接符 59">
            <a:extLst>
              <a:ext uri="{FF2B5EF4-FFF2-40B4-BE49-F238E27FC236}">
                <a16:creationId xmlns:a16="http://schemas.microsoft.com/office/drawing/2014/main" id="{8DE5EC3E-6641-4E9D-8C4A-2B119795A052}"/>
              </a:ext>
            </a:extLst>
          </p:cNvPr>
          <p:cNvCxnSpPr/>
          <p:nvPr/>
        </p:nvCxnSpPr>
        <p:spPr>
          <a:xfrm>
            <a:off x="8114674" y="11070898"/>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1" name="文本框 60">
            <a:extLst>
              <a:ext uri="{FF2B5EF4-FFF2-40B4-BE49-F238E27FC236}">
                <a16:creationId xmlns:a16="http://schemas.microsoft.com/office/drawing/2014/main" id="{574E9E9E-A3AC-4788-AA36-019434B80C42}"/>
              </a:ext>
            </a:extLst>
          </p:cNvPr>
          <p:cNvSpPr txBox="1"/>
          <p:nvPr/>
        </p:nvSpPr>
        <p:spPr>
          <a:xfrm>
            <a:off x="7431323" y="10933111"/>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2" name="文本框 61">
            <a:extLst>
              <a:ext uri="{FF2B5EF4-FFF2-40B4-BE49-F238E27FC236}">
                <a16:creationId xmlns:a16="http://schemas.microsoft.com/office/drawing/2014/main" id="{6886CF9A-352F-47CE-90B9-A006FB46E8D9}"/>
              </a:ext>
            </a:extLst>
          </p:cNvPr>
          <p:cNvSpPr txBox="1"/>
          <p:nvPr/>
        </p:nvSpPr>
        <p:spPr>
          <a:xfrm>
            <a:off x="12854853" y="10511036"/>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LED*4</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3" name="直接箭头连接符 62">
            <a:extLst>
              <a:ext uri="{FF2B5EF4-FFF2-40B4-BE49-F238E27FC236}">
                <a16:creationId xmlns:a16="http://schemas.microsoft.com/office/drawing/2014/main" id="{46C04C56-EDE5-45C5-A169-A75587C62B67}"/>
              </a:ext>
            </a:extLst>
          </p:cNvPr>
          <p:cNvCxnSpPr>
            <a:cxnSpLocks/>
          </p:cNvCxnSpPr>
          <p:nvPr/>
        </p:nvCxnSpPr>
        <p:spPr>
          <a:xfrm flipV="1">
            <a:off x="13041360" y="9709543"/>
            <a:ext cx="0" cy="807948"/>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6" name="文本框 65">
            <a:extLst>
              <a:ext uri="{FF2B5EF4-FFF2-40B4-BE49-F238E27FC236}">
                <a16:creationId xmlns:a16="http://schemas.microsoft.com/office/drawing/2014/main" id="{445F28E1-01D0-4CFE-86D5-9547173CFEE7}"/>
              </a:ext>
            </a:extLst>
          </p:cNvPr>
          <p:cNvSpPr txBox="1"/>
          <p:nvPr/>
        </p:nvSpPr>
        <p:spPr>
          <a:xfrm>
            <a:off x="4332760" y="8666211"/>
            <a:ext cx="84798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TYPE-C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71" name="直接箭头连接符 70">
            <a:extLst>
              <a:ext uri="{FF2B5EF4-FFF2-40B4-BE49-F238E27FC236}">
                <a16:creationId xmlns:a16="http://schemas.microsoft.com/office/drawing/2014/main" id="{A2C0E3C7-85F7-4090-A8AA-A1CE706D8F32}"/>
              </a:ext>
            </a:extLst>
          </p:cNvPr>
          <p:cNvCxnSpPr>
            <a:cxnSpLocks/>
          </p:cNvCxnSpPr>
          <p:nvPr/>
        </p:nvCxnSpPr>
        <p:spPr>
          <a:xfrm flipV="1">
            <a:off x="11799717" y="4593989"/>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74" name="文本框 73">
            <a:extLst>
              <a:ext uri="{FF2B5EF4-FFF2-40B4-BE49-F238E27FC236}">
                <a16:creationId xmlns:a16="http://schemas.microsoft.com/office/drawing/2014/main" id="{11983DA0-5779-4DF3-B1FB-6A8B409C59B3}"/>
              </a:ext>
            </a:extLst>
          </p:cNvPr>
          <p:cNvSpPr txBox="1"/>
          <p:nvPr/>
        </p:nvSpPr>
        <p:spPr>
          <a:xfrm>
            <a:off x="12458189" y="4203498"/>
            <a:ext cx="121347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err="1">
                <a:ln>
                  <a:noFill/>
                </a:ln>
                <a:solidFill>
                  <a:srgbClr val="000000"/>
                </a:solidFill>
                <a:effectLst/>
                <a:uFillTx/>
                <a:latin typeface="微软雅黑" panose="020B0503020204020204" pitchFamily="34" charset="-122"/>
                <a:ea typeface="微软雅黑" panose="020B0503020204020204" pitchFamily="34" charset="-122"/>
                <a:sym typeface="Helvetica Neue"/>
              </a:rPr>
              <a:t>Power_KEY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76" name="连接符: 肘形 75">
            <a:extLst>
              <a:ext uri="{FF2B5EF4-FFF2-40B4-BE49-F238E27FC236}">
                <a16:creationId xmlns:a16="http://schemas.microsoft.com/office/drawing/2014/main" id="{51270B67-0F4B-474E-9E70-5A42729EA5ED}"/>
              </a:ext>
            </a:extLst>
          </p:cNvPr>
          <p:cNvCxnSpPr>
            <a:cxnSpLocks/>
          </p:cNvCxnSpPr>
          <p:nvPr/>
        </p:nvCxnSpPr>
        <p:spPr>
          <a:xfrm>
            <a:off x="11810878" y="5740162"/>
            <a:ext cx="3897627" cy="1072397"/>
          </a:xfrm>
          <a:prstGeom prst="bentConnector3">
            <a:avLst>
              <a:gd name="adj1" fmla="val 99417"/>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9" name="连接符: 肘形 78">
            <a:extLst>
              <a:ext uri="{FF2B5EF4-FFF2-40B4-BE49-F238E27FC236}">
                <a16:creationId xmlns:a16="http://schemas.microsoft.com/office/drawing/2014/main" id="{783A3E74-A91E-4794-92FA-375E81A6993A}"/>
              </a:ext>
            </a:extLst>
          </p:cNvPr>
          <p:cNvCxnSpPr>
            <a:cxnSpLocks/>
            <a:endCxn id="23" idx="1"/>
          </p:cNvCxnSpPr>
          <p:nvPr/>
        </p:nvCxnSpPr>
        <p:spPr>
          <a:xfrm rot="5400000" flipH="1" flipV="1">
            <a:off x="5646821" y="5233330"/>
            <a:ext cx="4520497" cy="2747624"/>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2" name="连接符: 肘形 81">
            <a:extLst>
              <a:ext uri="{FF2B5EF4-FFF2-40B4-BE49-F238E27FC236}">
                <a16:creationId xmlns:a16="http://schemas.microsoft.com/office/drawing/2014/main" id="{5B1981EF-54AA-4385-8742-33FA0B478386}"/>
              </a:ext>
            </a:extLst>
          </p:cNvPr>
          <p:cNvCxnSpPr>
            <a:cxnSpLocks/>
            <a:stCxn id="54" idx="2"/>
            <a:endCxn id="7" idx="0"/>
          </p:cNvCxnSpPr>
          <p:nvPr/>
        </p:nvCxnSpPr>
        <p:spPr>
          <a:xfrm rot="5400000" flipH="1" flipV="1">
            <a:off x="11004112" y="6170961"/>
            <a:ext cx="4865525" cy="6088757"/>
          </a:xfrm>
          <a:prstGeom prst="bentConnector5">
            <a:avLst>
              <a:gd name="adj1" fmla="val -4698"/>
              <a:gd name="adj2" fmla="val -101544"/>
              <a:gd name="adj3" fmla="val 179072"/>
            </a:avLst>
          </a:prstGeom>
          <a:noFill/>
          <a:ln w="25400" cap="flat">
            <a:solidFill>
              <a:srgbClr val="000000"/>
            </a:solidFill>
            <a:prstDash val="solid"/>
            <a:miter lim="400000"/>
            <a:headEnd type="arrow"/>
            <a:tailEnd type="triangle"/>
          </a:ln>
          <a:effectLst/>
          <a:sp3d/>
        </p:spPr>
        <p:style>
          <a:lnRef idx="0">
            <a:scrgbClr r="0" g="0" b="0"/>
          </a:lnRef>
          <a:fillRef idx="0">
            <a:scrgbClr r="0" g="0" b="0"/>
          </a:fillRef>
          <a:effectRef idx="0">
            <a:scrgbClr r="0" g="0" b="0"/>
          </a:effectRef>
          <a:fontRef idx="none"/>
        </p:style>
      </p:cxnSp>
      <p:cxnSp>
        <p:nvCxnSpPr>
          <p:cNvPr id="89" name="连接符: 肘形 88">
            <a:extLst>
              <a:ext uri="{FF2B5EF4-FFF2-40B4-BE49-F238E27FC236}">
                <a16:creationId xmlns:a16="http://schemas.microsoft.com/office/drawing/2014/main" id="{F51A22DC-60F3-4E7B-A857-3C06144A920C}"/>
              </a:ext>
            </a:extLst>
          </p:cNvPr>
          <p:cNvCxnSpPr>
            <a:cxnSpLocks/>
          </p:cNvCxnSpPr>
          <p:nvPr/>
        </p:nvCxnSpPr>
        <p:spPr>
          <a:xfrm flipV="1">
            <a:off x="11791423" y="4593989"/>
            <a:ext cx="1254048" cy="798308"/>
          </a:xfrm>
          <a:prstGeom prst="bentConnector2">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92" name="直接连接符 91">
            <a:extLst>
              <a:ext uri="{FF2B5EF4-FFF2-40B4-BE49-F238E27FC236}">
                <a16:creationId xmlns:a16="http://schemas.microsoft.com/office/drawing/2014/main" id="{EF51B31A-4297-4D92-BA4D-0C030E733E00}"/>
              </a:ext>
            </a:extLst>
          </p:cNvPr>
          <p:cNvCxnSpPr>
            <a:cxnSpLocks/>
          </p:cNvCxnSpPr>
          <p:nvPr/>
        </p:nvCxnSpPr>
        <p:spPr>
          <a:xfrm>
            <a:off x="14652453" y="2972953"/>
            <a:ext cx="0" cy="276720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94" name="文本框 93">
            <a:extLst>
              <a:ext uri="{FF2B5EF4-FFF2-40B4-BE49-F238E27FC236}">
                <a16:creationId xmlns:a16="http://schemas.microsoft.com/office/drawing/2014/main" id="{D34BA695-F143-4EFE-9780-A25262D2942E}"/>
              </a:ext>
            </a:extLst>
          </p:cNvPr>
          <p:cNvSpPr txBox="1"/>
          <p:nvPr/>
        </p:nvSpPr>
        <p:spPr>
          <a:xfrm>
            <a:off x="16481253" y="5073368"/>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95" name="文本框 94">
            <a:extLst>
              <a:ext uri="{FF2B5EF4-FFF2-40B4-BE49-F238E27FC236}">
                <a16:creationId xmlns:a16="http://schemas.microsoft.com/office/drawing/2014/main" id="{50EE9D62-11FC-43AF-8BAF-5942B6560CA9}"/>
              </a:ext>
            </a:extLst>
          </p:cNvPr>
          <p:cNvSpPr txBox="1"/>
          <p:nvPr/>
        </p:nvSpPr>
        <p:spPr>
          <a:xfrm>
            <a:off x="5187207" y="11536598"/>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96" name="文本框 95">
            <a:extLst>
              <a:ext uri="{FF2B5EF4-FFF2-40B4-BE49-F238E27FC236}">
                <a16:creationId xmlns:a16="http://schemas.microsoft.com/office/drawing/2014/main" id="{5C50C65B-A258-4998-B492-DD7E8F867A6D}"/>
              </a:ext>
            </a:extLst>
          </p:cNvPr>
          <p:cNvSpPr txBox="1"/>
          <p:nvPr/>
        </p:nvSpPr>
        <p:spPr>
          <a:xfrm>
            <a:off x="7474988" y="8521806"/>
            <a:ext cx="87203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DM/DP</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170187771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CC98743-1A1A-4E08-9D51-8589B2AA55CE}"/>
              </a:ext>
            </a:extLst>
          </p:cNvPr>
          <p:cNvPicPr>
            <a:picLocks noChangeAspect="1"/>
          </p:cNvPicPr>
          <p:nvPr/>
        </p:nvPicPr>
        <p:blipFill>
          <a:blip r:embed="rId3"/>
          <a:stretch>
            <a:fillRect/>
          </a:stretch>
        </p:blipFill>
        <p:spPr>
          <a:xfrm>
            <a:off x="2281457" y="5375029"/>
            <a:ext cx="5128642" cy="4212555"/>
          </a:xfrm>
          <a:prstGeom prst="rect">
            <a:avLst/>
          </a:prstGeom>
        </p:spPr>
      </p:pic>
      <p:sp>
        <p:nvSpPr>
          <p:cNvPr id="10" name="标题 1">
            <a:extLst>
              <a:ext uri="{FF2B5EF4-FFF2-40B4-BE49-F238E27FC236}">
                <a16:creationId xmlns:a16="http://schemas.microsoft.com/office/drawing/2014/main" id="{1EBB3B03-41B4-4256-8DE3-A4B213A158D7}"/>
              </a:ext>
            </a:extLst>
          </p:cNvPr>
          <p:cNvSpPr txBox="1">
            <a:spLocks/>
          </p:cNvSpPr>
          <p:nvPr/>
        </p:nvSpPr>
        <p:spPr>
          <a:xfrm>
            <a:off x="14813280" y="227189"/>
            <a:ext cx="8888826" cy="102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a:lstStyle>
          <a:p>
            <a:pPr algn="ctr" hangingPunct="1"/>
            <a:r>
              <a:rPr lang="zh-CN" altLang="en-US" sz="6400" dirty="0"/>
              <a:t>方案介绍</a:t>
            </a:r>
            <a:r>
              <a:rPr lang="en-US" altLang="zh-CN" sz="6400" dirty="0"/>
              <a:t>-</a:t>
            </a:r>
            <a:r>
              <a:rPr lang="zh-CN" altLang="en-US" sz="6400" dirty="0"/>
              <a:t>录音笔</a:t>
            </a:r>
          </a:p>
        </p:txBody>
      </p:sp>
      <p:sp>
        <p:nvSpPr>
          <p:cNvPr id="5" name="文本框 4">
            <a:extLst>
              <a:ext uri="{FF2B5EF4-FFF2-40B4-BE49-F238E27FC236}">
                <a16:creationId xmlns:a16="http://schemas.microsoft.com/office/drawing/2014/main" id="{87C9E23D-7EE9-4C82-81F8-DA1A794D7EE5}"/>
              </a:ext>
            </a:extLst>
          </p:cNvPr>
          <p:cNvSpPr txBox="1"/>
          <p:nvPr/>
        </p:nvSpPr>
        <p:spPr>
          <a:xfrm>
            <a:off x="8494692" y="3245243"/>
            <a:ext cx="6318588" cy="6371809"/>
          </a:xfrm>
          <a:prstGeom prst="rect">
            <a:avLst/>
          </a:prstGeom>
          <a:noFill/>
        </p:spPr>
        <p:txBody>
          <a:bodyPr wrap="square">
            <a:spAutoFit/>
          </a:bodyPr>
          <a:lstStyle/>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高保真录音</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en-US" altLang="zh-CN" sz="2800" b="0" kern="1200" dirty="0">
                <a:solidFill>
                  <a:prstClr val="black"/>
                </a:solidFill>
                <a:latin typeface="微软雅黑" panose="020B0503020204020204" pitchFamily="34" charset="-122"/>
                <a:ea typeface="微软雅黑" panose="020B0503020204020204" pitchFamily="34" charset="-122"/>
                <a:cs typeface="+mn-cs"/>
              </a:rPr>
              <a:t>48K</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采样率</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环境降噪（</a:t>
            </a:r>
            <a:r>
              <a:rPr lang="en-US" altLang="zh-CN" sz="2800" kern="1200" dirty="0">
                <a:solidFill>
                  <a:prstClr val="black"/>
                </a:solidFill>
                <a:latin typeface="微软雅黑" panose="020B0503020204020204" pitchFamily="34" charset="-122"/>
                <a:ea typeface="微软雅黑" panose="020B0503020204020204" pitchFamily="34" charset="-122"/>
                <a:cs typeface="+mn-cs"/>
              </a:rPr>
              <a:t>ENC </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降噪深度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12dB</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（双麦）</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波束形成（</a:t>
            </a:r>
            <a:r>
              <a:rPr lang="en-US" altLang="zh-CN" sz="2800" kern="1200" dirty="0">
                <a:solidFill>
                  <a:prstClr val="black"/>
                </a:solidFill>
                <a:latin typeface="微软雅黑" panose="020B0503020204020204" pitchFamily="34" charset="-122"/>
                <a:ea typeface="微软雅黑" panose="020B0503020204020204" pitchFamily="34" charset="-122"/>
                <a:cs typeface="+mn-cs"/>
              </a:rPr>
              <a:t>Beamforming</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有效增强远场语音拾取效果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7357E579-3F40-4076-AF91-767F082CBDEC}"/>
              </a:ext>
            </a:extLst>
          </p:cNvPr>
          <p:cNvSpPr txBox="1"/>
          <p:nvPr/>
        </p:nvSpPr>
        <p:spPr>
          <a:xfrm>
            <a:off x="9627702"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7" name="文本框 6">
            <a:extLst>
              <a:ext uri="{FF2B5EF4-FFF2-40B4-BE49-F238E27FC236}">
                <a16:creationId xmlns:a16="http://schemas.microsoft.com/office/drawing/2014/main" id="{4944A4E5-88F0-4994-AF86-585F0801BA3F}"/>
              </a:ext>
            </a:extLst>
          </p:cNvPr>
          <p:cNvSpPr txBox="1"/>
          <p:nvPr/>
        </p:nvSpPr>
        <p:spPr>
          <a:xfrm>
            <a:off x="18640290"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graphicFrame>
        <p:nvGraphicFramePr>
          <p:cNvPr id="11" name="表格 10">
            <a:extLst>
              <a:ext uri="{FF2B5EF4-FFF2-40B4-BE49-F238E27FC236}">
                <a16:creationId xmlns:a16="http://schemas.microsoft.com/office/drawing/2014/main" id="{0882E2C9-52CA-4C79-8B83-872497BF71A4}"/>
              </a:ext>
            </a:extLst>
          </p:cNvPr>
          <p:cNvGraphicFramePr>
            <a:graphicFrameLocks noGrp="1"/>
          </p:cNvGraphicFramePr>
          <p:nvPr>
            <p:extLst>
              <p:ext uri="{D42A27DB-BD31-4B8C-83A1-F6EECF244321}">
                <p14:modId xmlns:p14="http://schemas.microsoft.com/office/powerpoint/2010/main" val="1794523467"/>
              </p:ext>
            </p:extLst>
          </p:nvPr>
        </p:nvGraphicFramePr>
        <p:xfrm>
          <a:off x="16142772" y="3245243"/>
          <a:ext cx="7559334" cy="9440044"/>
        </p:xfrm>
        <a:graphic>
          <a:graphicData uri="http://schemas.openxmlformats.org/drawingml/2006/table">
            <a:tbl>
              <a:tblPr>
                <a:tableStyleId>{9D7B26C5-4107-4FEC-AEDC-1716B250A1EF}</a:tableStyleId>
              </a:tblPr>
              <a:tblGrid>
                <a:gridCol w="2339264">
                  <a:extLst>
                    <a:ext uri="{9D8B030D-6E8A-4147-A177-3AD203B41FA5}">
                      <a16:colId xmlns:a16="http://schemas.microsoft.com/office/drawing/2014/main" val="3212131345"/>
                    </a:ext>
                  </a:extLst>
                </a:gridCol>
                <a:gridCol w="5220070">
                  <a:extLst>
                    <a:ext uri="{9D8B030D-6E8A-4147-A177-3AD203B41FA5}">
                      <a16:colId xmlns:a16="http://schemas.microsoft.com/office/drawing/2014/main" val="4071520531"/>
                    </a:ext>
                  </a:extLst>
                </a:gridCol>
              </a:tblGrid>
              <a:tr h="970748">
                <a:tc>
                  <a:txBody>
                    <a:bodyPr/>
                    <a:lstStyle/>
                    <a:p>
                      <a:pPr algn="l" fontAlgn="b"/>
                      <a:r>
                        <a:rPr lang="zh-CN" altLang="en-US" sz="2800" b="1" u="none" strike="noStrike" dirty="0">
                          <a:effectLst/>
                          <a:latin typeface="+mn-ea"/>
                          <a:ea typeface="+mn-ea"/>
                        </a:rPr>
                        <a:t>方案类型</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无线录音笔</a:t>
                      </a:r>
                    </a:p>
                  </a:txBody>
                  <a:tcPr marL="12700" marR="12700" marT="12700" marB="0" anchor="ctr"/>
                </a:tc>
                <a:extLst>
                  <a:ext uri="{0D108BD9-81ED-4DB2-BD59-A6C34878D82A}">
                    <a16:rowId xmlns:a16="http://schemas.microsoft.com/office/drawing/2014/main" val="3337259773"/>
                  </a:ext>
                </a:extLst>
              </a:tr>
              <a:tr h="9491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b="1" u="none" strike="noStrike" dirty="0">
                          <a:effectLst/>
                          <a:latin typeface="+mn-ea"/>
                          <a:ea typeface="+mn-ea"/>
                        </a:rPr>
                        <a:t>麦克风数量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u="none" strike="noStrike" dirty="0">
                          <a:effectLst/>
                          <a:latin typeface="+mn-ea"/>
                          <a:ea typeface="+mn-ea"/>
                        </a:rPr>
                        <a:t>2</a:t>
                      </a:r>
                      <a:r>
                        <a:rPr lang="zh-CN" altLang="en-US" sz="2800" u="none" strike="noStrike" dirty="0">
                          <a:effectLst/>
                          <a:latin typeface="+mn-ea"/>
                          <a:ea typeface="+mn-ea"/>
                        </a:rPr>
                        <a:t>个，</a:t>
                      </a:r>
                      <a:r>
                        <a:rPr lang="en-US" altLang="zh-CN" sz="2800" b="0" i="0" u="none" strike="noStrike" cap="none" spc="0" baseline="0" dirty="0">
                          <a:ln>
                            <a:noFill/>
                          </a:ln>
                          <a:solidFill>
                            <a:schemeClr val="tx1"/>
                          </a:solidFill>
                          <a:effectLst/>
                          <a:uFillTx/>
                          <a:latin typeface="+mn-ea"/>
                          <a:ea typeface="+mn-ea"/>
                          <a:cs typeface="+mn-cs"/>
                          <a:sym typeface="Arial"/>
                        </a:rPr>
                        <a:t>360°</a:t>
                      </a:r>
                      <a:r>
                        <a:rPr lang="zh-CN" altLang="en-US" sz="2800" b="0" i="0" u="none" strike="noStrike" cap="none" spc="0" baseline="0" dirty="0">
                          <a:ln>
                            <a:noFill/>
                          </a:ln>
                          <a:solidFill>
                            <a:schemeClr val="tx1"/>
                          </a:solidFill>
                          <a:effectLst/>
                          <a:uFillTx/>
                          <a:latin typeface="+mn-ea"/>
                          <a:ea typeface="+mn-ea"/>
                          <a:cs typeface="+mn-cs"/>
                          <a:sym typeface="Arial"/>
                        </a:rPr>
                        <a:t>全向和指向性拾音</a:t>
                      </a:r>
                    </a:p>
                  </a:txBody>
                  <a:tcPr marL="12700" marR="12700" marT="12700" marB="0" anchor="ctr"/>
                </a:tc>
                <a:extLst>
                  <a:ext uri="{0D108BD9-81ED-4DB2-BD59-A6C34878D82A}">
                    <a16:rowId xmlns:a16="http://schemas.microsoft.com/office/drawing/2014/main" val="1191834377"/>
                  </a:ext>
                </a:extLst>
              </a:tr>
              <a:tr h="945206">
                <a:tc>
                  <a:txBody>
                    <a:bodyPr/>
                    <a:lstStyle/>
                    <a:p>
                      <a:pPr algn="l" fontAlgn="b"/>
                      <a:r>
                        <a:rPr lang="zh-CN" altLang="en-US" sz="2800" b="1" i="0" u="none" strike="noStrike" dirty="0">
                          <a:solidFill>
                            <a:srgbClr val="000000"/>
                          </a:solidFill>
                          <a:effectLst/>
                          <a:latin typeface="+mn-ea"/>
                          <a:ea typeface="+mn-ea"/>
                        </a:rPr>
                        <a:t>拾音距离</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3</a:t>
                      </a:r>
                      <a:r>
                        <a:rPr lang="zh-CN" altLang="en-US" sz="2800" b="0" i="0" u="none" strike="noStrike" dirty="0">
                          <a:solidFill>
                            <a:srgbClr val="000000"/>
                          </a:solidFill>
                          <a:effectLst/>
                          <a:latin typeface="+mn-ea"/>
                          <a:ea typeface="+mn-ea"/>
                        </a:rPr>
                        <a:t>米</a:t>
                      </a:r>
                    </a:p>
                  </a:txBody>
                  <a:tcPr marL="12700" marR="12700" marT="12700" marB="0" anchor="ctr"/>
                </a:tc>
                <a:extLst>
                  <a:ext uri="{0D108BD9-81ED-4DB2-BD59-A6C34878D82A}">
                    <a16:rowId xmlns:a16="http://schemas.microsoft.com/office/drawing/2014/main" val="3058567684"/>
                  </a:ext>
                </a:extLst>
              </a:tr>
              <a:tr h="959068">
                <a:tc>
                  <a:txBody>
                    <a:bodyPr/>
                    <a:lstStyle/>
                    <a:p>
                      <a:pPr algn="l" fontAlgn="b"/>
                      <a:r>
                        <a:rPr lang="zh-CN" altLang="en-US" sz="2800" b="1" i="0" u="none" strike="noStrike" dirty="0">
                          <a:solidFill>
                            <a:srgbClr val="000000"/>
                          </a:solidFill>
                          <a:effectLst/>
                          <a:latin typeface="+mn-ea"/>
                          <a:ea typeface="+mn-ea"/>
                        </a:rPr>
                        <a:t>离线录音</a:t>
                      </a: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双麦降噪录音</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061245687"/>
                  </a:ext>
                </a:extLst>
              </a:tr>
              <a:tr h="955174">
                <a:tc>
                  <a:txBody>
                    <a:bodyPr/>
                    <a:lstStyle/>
                    <a:p>
                      <a:pPr algn="l" fontAlgn="b"/>
                      <a:r>
                        <a:rPr lang="zh-CN" altLang="en-US" sz="2800" b="1" i="0" u="none" strike="noStrike" dirty="0">
                          <a:solidFill>
                            <a:srgbClr val="000000"/>
                          </a:solidFill>
                          <a:effectLst/>
                          <a:latin typeface="+mn-ea"/>
                          <a:ea typeface="+mn-ea"/>
                        </a:rPr>
                        <a:t>录音文件</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wav/mp3/opus, 16bit/16k</a:t>
                      </a:r>
                      <a:r>
                        <a:rPr lang="zh-CN" altLang="en-US" sz="2800" b="0" i="0" u="none" strike="noStrike" dirty="0">
                          <a:solidFill>
                            <a:srgbClr val="000000"/>
                          </a:solidFill>
                          <a:effectLst/>
                          <a:latin typeface="+mn-ea"/>
                          <a:ea typeface="+mn-ea"/>
                        </a:rPr>
                        <a:t>单声道</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524709731"/>
                  </a:ext>
                </a:extLst>
              </a:tr>
              <a:tr h="951280">
                <a:tc>
                  <a:txBody>
                    <a:bodyPr/>
                    <a:lstStyle/>
                    <a:p>
                      <a:pPr algn="l" fontAlgn="b"/>
                      <a:r>
                        <a:rPr lang="zh-CN" altLang="en-US" sz="2800" b="1" u="none" strike="noStrike" dirty="0">
                          <a:effectLst/>
                          <a:latin typeface="+mn-ea"/>
                          <a:ea typeface="+mn-ea"/>
                        </a:rPr>
                        <a:t>传输方式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en-US" altLang="zh-CN" sz="2800" u="none" strike="noStrike" dirty="0">
                          <a:effectLst/>
                          <a:latin typeface="+mn-ea"/>
                          <a:ea typeface="+mn-ea"/>
                        </a:rPr>
                        <a:t>Wi-Fi / </a:t>
                      </a:r>
                      <a:r>
                        <a:rPr lang="en-US" altLang="zh-CN" sz="2800" u="none" strike="noStrike" kern="1200" dirty="0">
                          <a:solidFill>
                            <a:schemeClr val="tx1"/>
                          </a:solidFill>
                          <a:effectLst/>
                          <a:latin typeface="+mn-ea"/>
                          <a:ea typeface="+mn-ea"/>
                          <a:cs typeface="+mn-cs"/>
                        </a:rPr>
                        <a:t>BLE / USB</a:t>
                      </a:r>
                      <a:endParaRPr lang="en-US" sz="2800" u="none" strike="noStrike" kern="1200" dirty="0">
                        <a:solidFill>
                          <a:schemeClr val="tx1"/>
                        </a:solidFill>
                        <a:effectLst/>
                        <a:latin typeface="+mn-ea"/>
                        <a:ea typeface="+mn-ea"/>
                        <a:cs typeface="+mn-cs"/>
                      </a:endParaRPr>
                    </a:p>
                  </a:txBody>
                  <a:tcPr marL="12700" marR="12700" marT="12700" marB="0" anchor="ctr"/>
                </a:tc>
                <a:extLst>
                  <a:ext uri="{0D108BD9-81ED-4DB2-BD59-A6C34878D82A}">
                    <a16:rowId xmlns:a16="http://schemas.microsoft.com/office/drawing/2014/main" val="2836393181"/>
                  </a:ext>
                </a:extLst>
              </a:tr>
              <a:tr h="1063924">
                <a:tc rowSpan="4">
                  <a:txBody>
                    <a:bodyPr/>
                    <a:lstStyle/>
                    <a:p>
                      <a:pPr algn="l" fontAlgn="b"/>
                      <a:r>
                        <a:rPr lang="zh-CN" altLang="en-US" sz="2800" b="1" i="0" u="none" strike="noStrike" dirty="0">
                          <a:solidFill>
                            <a:srgbClr val="000000"/>
                          </a:solidFill>
                          <a:effectLst/>
                          <a:latin typeface="+mn-ea"/>
                          <a:ea typeface="+mn-ea"/>
                        </a:rPr>
                        <a:t>录音场景</a:t>
                      </a:r>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演讲速记</a:t>
                      </a:r>
                      <a:r>
                        <a:rPr lang="en-US" altLang="zh-CN" sz="2800" b="0" i="0" u="none" strike="noStrike" dirty="0">
                          <a:solidFill>
                            <a:srgbClr val="000000"/>
                          </a:solidFill>
                          <a:effectLst/>
                          <a:latin typeface="+mn-ea"/>
                          <a:ea typeface="+mn-ea"/>
                        </a:rPr>
                        <a:t>/</a:t>
                      </a:r>
                      <a:r>
                        <a:rPr lang="zh-CN" altLang="en-US" sz="2800" b="0" i="0" u="none" strike="noStrike" dirty="0">
                          <a:solidFill>
                            <a:srgbClr val="000000"/>
                          </a:solidFill>
                          <a:effectLst/>
                          <a:latin typeface="+mn-ea"/>
                          <a:ea typeface="+mn-ea"/>
                        </a:rPr>
                        <a:t>采访速记</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2912059241"/>
                  </a:ext>
                </a:extLst>
              </a:tr>
              <a:tr h="834500">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对话翻译</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254487556"/>
                  </a:ext>
                </a:extLst>
              </a:tr>
              <a:tr h="958788">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同声传译</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84941317"/>
                  </a:ext>
                </a:extLst>
              </a:tr>
              <a:tr h="852256">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普通录音</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930590371"/>
                  </a:ext>
                </a:extLst>
              </a:tr>
            </a:tbl>
          </a:graphicData>
        </a:graphic>
      </p:graphicFrame>
    </p:spTree>
    <p:extLst>
      <p:ext uri="{BB962C8B-B14F-4D97-AF65-F5344CB8AC3E}">
        <p14:creationId xmlns:p14="http://schemas.microsoft.com/office/powerpoint/2010/main" val="780288292"/>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cover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目前市场TYPE-C芯片设计位置"/>
          <p:cNvSpPr txBox="1"/>
          <p:nvPr/>
        </p:nvSpPr>
        <p:spPr>
          <a:xfrm>
            <a:off x="20993862" y="310656"/>
            <a:ext cx="2697411"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4500" b="0" spc="-225">
                <a:solidFill>
                  <a:srgbClr val="F2F0F0"/>
                </a:solidFill>
                <a:latin typeface="Microsoft Sans Serif"/>
                <a:ea typeface="Microsoft Sans Serif"/>
                <a:cs typeface="Microsoft Sans Serif"/>
                <a:sym typeface="Microsoft Sans Serif"/>
              </a:defRPr>
            </a:lvl1pPr>
          </a:lstStyle>
          <a:p>
            <a:r>
              <a:rPr lang="zh-CN" altLang="en-US" sz="4800" dirty="0">
                <a:latin typeface="微软雅黑" panose="020B0503020204020204" pitchFamily="34" charset="-122"/>
                <a:ea typeface="微软雅黑" panose="020B0503020204020204" pitchFamily="34" charset="-122"/>
              </a:rPr>
              <a:t>议题</a:t>
            </a:r>
            <a:endParaRPr lang="zh-CN" altLang="en-US" dirty="0">
              <a:latin typeface="微软雅黑" panose="020B0503020204020204" pitchFamily="34" charset="-122"/>
              <a:ea typeface="微软雅黑" panose="020B0503020204020204" pitchFamily="34" charset="-122"/>
            </a:endParaRPr>
          </a:p>
        </p:txBody>
      </p:sp>
      <p:sp>
        <p:nvSpPr>
          <p:cNvPr id="12" name="文本占位符 2">
            <a:extLst>
              <a:ext uri="{FF2B5EF4-FFF2-40B4-BE49-F238E27FC236}">
                <a16:creationId xmlns:a16="http://schemas.microsoft.com/office/drawing/2014/main" id="{8AAD78B7-9E5F-4CD7-ACDC-574976319A64}"/>
              </a:ext>
            </a:extLst>
          </p:cNvPr>
          <p:cNvSpPr txBox="1">
            <a:spLocks/>
          </p:cNvSpPr>
          <p:nvPr/>
        </p:nvSpPr>
        <p:spPr>
          <a:xfrm>
            <a:off x="7107818" y="3811931"/>
            <a:ext cx="11389732" cy="6092138"/>
          </a:xfrm>
          <a:prstGeom prst="rect">
            <a:avLst/>
          </a:prstGeom>
        </p:spPr>
        <p:txBody>
          <a:bodyPr>
            <a:noAutofit/>
          </a:bodyPr>
          <a:lstStyle>
            <a:lvl1pPr marL="568325" marR="0" indent="-568325"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1pPr>
            <a:lvl2pPr marL="1037051" marR="0" indent="-695739"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2pPr>
            <a:lvl3pPr marL="1238250" marR="0" indent="-609600"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3pPr>
            <a:lvl4pPr marL="1570037" marR="0" indent="-711200"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4pPr>
            <a:lvl5pPr marL="1775530" marR="0" indent="-686505" algn="l" defTabSz="1828800" rtl="0" latinLnBrk="0">
              <a:lnSpc>
                <a:spcPct val="100000"/>
              </a:lnSpc>
              <a:spcBef>
                <a:spcPts val="1300"/>
              </a:spcBef>
              <a:spcAft>
                <a:spcPts val="0"/>
              </a:spcAft>
              <a:buClr>
                <a:srgbClr val="EC2225"/>
              </a:buClr>
              <a:buSzPct val="100000"/>
              <a:buFontTx/>
              <a:buChar char="−"/>
              <a:tabLst/>
              <a:defRPr sz="5600" b="0" i="0" u="none" strike="noStrike" cap="none" spc="0" baseline="0">
                <a:ln>
                  <a:noFill/>
                </a:ln>
                <a:solidFill>
                  <a:srgbClr val="404040"/>
                </a:solidFill>
                <a:uFillTx/>
                <a:latin typeface="Arial"/>
                <a:ea typeface="Arial"/>
                <a:cs typeface="Arial"/>
                <a:sym typeface="Arial"/>
              </a:defRPr>
            </a:lvl5pPr>
            <a:lvl6pPr marL="22327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6pPr>
            <a:lvl7pPr marL="26899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7pPr>
            <a:lvl8pPr marL="31471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8pPr>
            <a:lvl9pPr marL="3604330" marR="0" indent="-686505" algn="l" defTabSz="1828800" rtl="0" latinLnBrk="0">
              <a:lnSpc>
                <a:spcPct val="100000"/>
              </a:lnSpc>
              <a:spcBef>
                <a:spcPts val="1300"/>
              </a:spcBef>
              <a:spcAft>
                <a:spcPts val="0"/>
              </a:spcAft>
              <a:buClr>
                <a:srgbClr val="EC2225"/>
              </a:buClr>
              <a:buSzPct val="100000"/>
              <a:buFont typeface="Wingdings"/>
              <a:buChar char=""/>
              <a:tabLst/>
              <a:defRPr sz="5600" b="0" i="0" u="none" strike="noStrike" cap="none" spc="0" baseline="0">
                <a:ln>
                  <a:noFill/>
                </a:ln>
                <a:solidFill>
                  <a:srgbClr val="404040"/>
                </a:solidFill>
                <a:uFillTx/>
                <a:latin typeface="Arial"/>
                <a:ea typeface="Arial"/>
                <a:cs typeface="Arial"/>
                <a:sym typeface="Arial"/>
              </a:defRPr>
            </a:lvl9pPr>
          </a:lstStyle>
          <a:p>
            <a:pPr hangingPunct="1">
              <a:lnSpc>
                <a:spcPct val="160000"/>
              </a:lnSpc>
              <a:buClrTx/>
              <a:buFont typeface="Wingdings" panose="05000000000000000000" pitchFamily="2" charset="2"/>
              <a:buChar char="Ø"/>
            </a:pPr>
            <a:r>
              <a:rPr lang="zh-CN" altLang="en-US" sz="7200" dirty="0">
                <a:solidFill>
                  <a:schemeClr val="tx1"/>
                </a:solidFill>
                <a:latin typeface="微软雅黑" panose="020B0503020204020204" pitchFamily="34" charset="-122"/>
                <a:ea typeface="微软雅黑" panose="020B0503020204020204" pitchFamily="34" charset="-122"/>
              </a:rPr>
              <a:t>公司介绍</a:t>
            </a:r>
            <a:endParaRPr lang="en-US" altLang="zh-CN" sz="7200" dirty="0">
              <a:solidFill>
                <a:schemeClr val="tx1"/>
              </a:solidFill>
              <a:latin typeface="微软雅黑" panose="020B0503020204020204" pitchFamily="34" charset="-122"/>
              <a:ea typeface="微软雅黑" panose="020B0503020204020204" pitchFamily="34" charset="-122"/>
            </a:endParaRPr>
          </a:p>
          <a:p>
            <a:pPr hangingPunct="1">
              <a:lnSpc>
                <a:spcPct val="160000"/>
              </a:lnSpc>
              <a:buClrTx/>
              <a:buFont typeface="Wingdings" panose="05000000000000000000" pitchFamily="2" charset="2"/>
              <a:buChar char="Ø"/>
            </a:pPr>
            <a:r>
              <a:rPr lang="zh-CN" altLang="en-US" sz="7200" dirty="0">
                <a:solidFill>
                  <a:schemeClr val="tx1"/>
                </a:solidFill>
                <a:latin typeface="微软雅黑" panose="020B0503020204020204" pitchFamily="34" charset="-122"/>
                <a:ea typeface="微软雅黑" panose="020B0503020204020204" pitchFamily="34" charset="-122"/>
                <a:cs typeface="Microsoft Sans Serif" panose="020B0604020202020204" pitchFamily="34" charset="0"/>
              </a:rPr>
              <a:t>音频芯片介绍</a:t>
            </a:r>
            <a:endParaRPr lang="en-US" altLang="zh-CN" sz="7200" dirty="0">
              <a:solidFill>
                <a:schemeClr val="tx1"/>
              </a:solidFill>
              <a:latin typeface="微软雅黑" panose="020B0503020204020204" pitchFamily="34" charset="-122"/>
              <a:ea typeface="微软雅黑" panose="020B0503020204020204" pitchFamily="34" charset="-122"/>
              <a:cs typeface="Microsoft Sans Serif" panose="020B0604020202020204" pitchFamily="34" charset="0"/>
            </a:endParaRPr>
          </a:p>
          <a:p>
            <a:pPr hangingPunct="1">
              <a:lnSpc>
                <a:spcPct val="160000"/>
              </a:lnSpc>
              <a:buClrTx/>
              <a:buFont typeface="Wingdings" panose="05000000000000000000" pitchFamily="2" charset="2"/>
              <a:buChar char="Ø"/>
            </a:pPr>
            <a:r>
              <a:rPr lang="zh-CN" altLang="en-US" sz="7200" dirty="0">
                <a:solidFill>
                  <a:schemeClr val="tx1"/>
                </a:solidFill>
                <a:latin typeface="微软雅黑" panose="020B0503020204020204" pitchFamily="34" charset="-122"/>
                <a:ea typeface="微软雅黑" panose="020B0503020204020204" pitchFamily="34" charset="-122"/>
                <a:cs typeface="Microsoft Sans Serif" panose="020B0604020202020204" pitchFamily="34" charset="0"/>
              </a:rPr>
              <a:t>声学整体解决方案介绍</a:t>
            </a:r>
          </a:p>
        </p:txBody>
      </p:sp>
    </p:spTree>
    <p:extLst>
      <p:ext uri="{BB962C8B-B14F-4D97-AF65-F5344CB8AC3E}">
        <p14:creationId xmlns:p14="http://schemas.microsoft.com/office/powerpoint/2010/main" val="2736903090"/>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1EBB3B03-41B4-4256-8DE3-A4B213A158D7}"/>
              </a:ext>
            </a:extLst>
          </p:cNvPr>
          <p:cNvSpPr txBox="1">
            <a:spLocks/>
          </p:cNvSpPr>
          <p:nvPr/>
        </p:nvSpPr>
        <p:spPr>
          <a:xfrm>
            <a:off x="14813280" y="227189"/>
            <a:ext cx="8888826" cy="102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a:lstStyle>
          <a:p>
            <a:pPr algn="ctr" hangingPunct="1"/>
            <a:r>
              <a:rPr lang="zh-CN" altLang="en-US" sz="6400" dirty="0"/>
              <a:t>方案介绍</a:t>
            </a:r>
            <a:r>
              <a:rPr lang="en-US" altLang="zh-CN" sz="6400" dirty="0"/>
              <a:t>-</a:t>
            </a:r>
            <a:r>
              <a:rPr lang="zh-CN" altLang="en-US" sz="6400" dirty="0"/>
              <a:t>录音系统框图</a:t>
            </a:r>
          </a:p>
        </p:txBody>
      </p:sp>
      <p:grpSp>
        <p:nvGrpSpPr>
          <p:cNvPr id="3" name="组合 2">
            <a:extLst>
              <a:ext uri="{FF2B5EF4-FFF2-40B4-BE49-F238E27FC236}">
                <a16:creationId xmlns:a16="http://schemas.microsoft.com/office/drawing/2014/main" id="{EDCB8B21-0403-4C0F-95B8-9CD670EE572D}"/>
              </a:ext>
            </a:extLst>
          </p:cNvPr>
          <p:cNvGrpSpPr/>
          <p:nvPr/>
        </p:nvGrpSpPr>
        <p:grpSpPr>
          <a:xfrm>
            <a:off x="4925892" y="3669181"/>
            <a:ext cx="14532216" cy="7691842"/>
            <a:chOff x="5254507" y="3585447"/>
            <a:chExt cx="14532216" cy="7691842"/>
          </a:xfrm>
        </p:grpSpPr>
        <p:sp>
          <p:nvSpPr>
            <p:cNvPr id="6" name="矩形 5">
              <a:extLst>
                <a:ext uri="{FF2B5EF4-FFF2-40B4-BE49-F238E27FC236}">
                  <a16:creationId xmlns:a16="http://schemas.microsoft.com/office/drawing/2014/main" id="{9DA34AD4-883A-4D5D-BC8E-16B528014CA6}"/>
                </a:ext>
              </a:extLst>
            </p:cNvPr>
            <p:cNvSpPr/>
            <p:nvPr/>
          </p:nvSpPr>
          <p:spPr>
            <a:xfrm>
              <a:off x="7672975" y="7151884"/>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7" name="矩形 6">
              <a:extLst>
                <a:ext uri="{FF2B5EF4-FFF2-40B4-BE49-F238E27FC236}">
                  <a16:creationId xmlns:a16="http://schemas.microsoft.com/office/drawing/2014/main" id="{72B42978-D0BA-4EA7-B280-5332CCA6CBD5}"/>
                </a:ext>
              </a:extLst>
            </p:cNvPr>
            <p:cNvSpPr/>
            <p:nvPr/>
          </p:nvSpPr>
          <p:spPr>
            <a:xfrm>
              <a:off x="12765782" y="7151884"/>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err="1">
                  <a:ln>
                    <a:solidFill>
                      <a:schemeClr val="tx1"/>
                    </a:solidFill>
                  </a:ln>
                  <a:solidFill>
                    <a:srgbClr val="FFFFFF"/>
                  </a:solidFill>
                  <a:effectLst/>
                  <a:uFillTx/>
                  <a:latin typeface="+mn-lt"/>
                  <a:ea typeface="+mn-ea"/>
                  <a:cs typeface="+mn-cs"/>
                  <a:sym typeface="Helvetica Neue Medium"/>
                </a:rPr>
                <a:t>WiFi+BLE</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cxnSp>
          <p:nvCxnSpPr>
            <p:cNvPr id="8" name="直接箭头连接符 7">
              <a:extLst>
                <a:ext uri="{FF2B5EF4-FFF2-40B4-BE49-F238E27FC236}">
                  <a16:creationId xmlns:a16="http://schemas.microsoft.com/office/drawing/2014/main" id="{44399BEB-A06D-4DFD-9D64-759EC1D99327}"/>
                </a:ext>
              </a:extLst>
            </p:cNvPr>
            <p:cNvCxnSpPr/>
            <p:nvPr/>
          </p:nvCxnSpPr>
          <p:spPr>
            <a:xfrm>
              <a:off x="11330575" y="7878321"/>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34F7F995-4F12-4D5D-8865-E5B09305D0F7}"/>
                </a:ext>
              </a:extLst>
            </p:cNvPr>
            <p:cNvCxnSpPr/>
            <p:nvPr/>
          </p:nvCxnSpPr>
          <p:spPr>
            <a:xfrm>
              <a:off x="11330574" y="8750568"/>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11" name="直接箭头连接符 10">
              <a:extLst>
                <a:ext uri="{FF2B5EF4-FFF2-40B4-BE49-F238E27FC236}">
                  <a16:creationId xmlns:a16="http://schemas.microsoft.com/office/drawing/2014/main" id="{000FE031-9431-43D1-9D94-6CEB8B51E7A1}"/>
                </a:ext>
              </a:extLst>
            </p:cNvPr>
            <p:cNvCxnSpPr/>
            <p:nvPr/>
          </p:nvCxnSpPr>
          <p:spPr>
            <a:xfrm>
              <a:off x="11330575" y="9642270"/>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2" name="直接连接符 11">
              <a:extLst>
                <a:ext uri="{FF2B5EF4-FFF2-40B4-BE49-F238E27FC236}">
                  <a16:creationId xmlns:a16="http://schemas.microsoft.com/office/drawing/2014/main" id="{AD055F07-6251-44F6-95EE-1563FD51B5C7}"/>
                </a:ext>
              </a:extLst>
            </p:cNvPr>
            <p:cNvCxnSpPr>
              <a:cxnSpLocks/>
            </p:cNvCxnSpPr>
            <p:nvPr/>
          </p:nvCxnSpPr>
          <p:spPr>
            <a:xfrm>
              <a:off x="16423382" y="8081715"/>
              <a:ext cx="196027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3" name="直接连接符 12">
              <a:extLst>
                <a:ext uri="{FF2B5EF4-FFF2-40B4-BE49-F238E27FC236}">
                  <a16:creationId xmlns:a16="http://schemas.microsoft.com/office/drawing/2014/main" id="{78F7334B-3B14-4B40-9273-2E2BB49F52D5}"/>
                </a:ext>
              </a:extLst>
            </p:cNvPr>
            <p:cNvCxnSpPr>
              <a:cxnSpLocks/>
            </p:cNvCxnSpPr>
            <p:nvPr/>
          </p:nvCxnSpPr>
          <p:spPr>
            <a:xfrm flipV="1">
              <a:off x="18383659" y="6622566"/>
              <a:ext cx="0" cy="14591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等腰三角形 13">
              <a:extLst>
                <a:ext uri="{FF2B5EF4-FFF2-40B4-BE49-F238E27FC236}">
                  <a16:creationId xmlns:a16="http://schemas.microsoft.com/office/drawing/2014/main" id="{6D2C4448-32FE-477B-8992-554AC0039229}"/>
                </a:ext>
              </a:extLst>
            </p:cNvPr>
            <p:cNvSpPr/>
            <p:nvPr/>
          </p:nvSpPr>
          <p:spPr>
            <a:xfrm rot="10800000">
              <a:off x="18011653" y="6263925"/>
              <a:ext cx="705102" cy="358640"/>
            </a:xfrm>
            <a:prstGeom prst="triangle">
              <a:avLst>
                <a:gd name="adj" fmla="val 47241"/>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solidFill>
                    <a:schemeClr val="tx1"/>
                  </a:solidFill>
                </a:ln>
                <a:solidFill>
                  <a:srgbClr val="FFFFFF"/>
                </a:solidFill>
                <a:effectLst/>
                <a:uFillTx/>
                <a:latin typeface="+mn-lt"/>
                <a:ea typeface="+mn-ea"/>
                <a:cs typeface="+mn-cs"/>
                <a:sym typeface="Helvetica Neue Medium"/>
              </a:endParaRPr>
            </a:p>
          </p:txBody>
        </p:sp>
        <p:cxnSp>
          <p:nvCxnSpPr>
            <p:cNvPr id="19" name="直接箭头连接符 18">
              <a:extLst>
                <a:ext uri="{FF2B5EF4-FFF2-40B4-BE49-F238E27FC236}">
                  <a16:creationId xmlns:a16="http://schemas.microsoft.com/office/drawing/2014/main" id="{57638AA4-D81C-439A-A653-73CB3B3A042D}"/>
                </a:ext>
              </a:extLst>
            </p:cNvPr>
            <p:cNvCxnSpPr>
              <a:cxnSpLocks/>
            </p:cNvCxnSpPr>
            <p:nvPr/>
          </p:nvCxnSpPr>
          <p:spPr>
            <a:xfrm flipV="1">
              <a:off x="15623472" y="3975938"/>
              <a:ext cx="1" cy="3175946"/>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0" name="直接箭头连接符 19">
              <a:extLst>
                <a:ext uri="{FF2B5EF4-FFF2-40B4-BE49-F238E27FC236}">
                  <a16:creationId xmlns:a16="http://schemas.microsoft.com/office/drawing/2014/main" id="{25158B93-410D-4E02-81FA-F05275F0155A}"/>
                </a:ext>
              </a:extLst>
            </p:cNvPr>
            <p:cNvCxnSpPr>
              <a:cxnSpLocks/>
            </p:cNvCxnSpPr>
            <p:nvPr/>
          </p:nvCxnSpPr>
          <p:spPr>
            <a:xfrm flipV="1">
              <a:off x="14569045" y="4948704"/>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1" name="直接箭头连接符 20">
              <a:extLst>
                <a:ext uri="{FF2B5EF4-FFF2-40B4-BE49-F238E27FC236}">
                  <a16:creationId xmlns:a16="http://schemas.microsoft.com/office/drawing/2014/main" id="{E079DA19-BB66-4766-980F-D5C668FA701E}"/>
                </a:ext>
              </a:extLst>
            </p:cNvPr>
            <p:cNvCxnSpPr>
              <a:cxnSpLocks/>
            </p:cNvCxnSpPr>
            <p:nvPr/>
          </p:nvCxnSpPr>
          <p:spPr>
            <a:xfrm flipV="1">
              <a:off x="9382591" y="4963717"/>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2" name="文本框 21">
              <a:extLst>
                <a:ext uri="{FF2B5EF4-FFF2-40B4-BE49-F238E27FC236}">
                  <a16:creationId xmlns:a16="http://schemas.microsoft.com/office/drawing/2014/main" id="{EC754084-75BE-49A6-948A-B0AAB4539542}"/>
                </a:ext>
              </a:extLst>
            </p:cNvPr>
            <p:cNvSpPr txBox="1"/>
            <p:nvPr/>
          </p:nvSpPr>
          <p:spPr>
            <a:xfrm>
              <a:off x="15199478" y="3585447"/>
              <a:ext cx="84798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TYPE-C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3" name="文本框 22">
              <a:extLst>
                <a:ext uri="{FF2B5EF4-FFF2-40B4-BE49-F238E27FC236}">
                  <a16:creationId xmlns:a16="http://schemas.microsoft.com/office/drawing/2014/main" id="{D8FFF926-762D-404C-A495-6197131BFE33}"/>
                </a:ext>
              </a:extLst>
            </p:cNvPr>
            <p:cNvSpPr txBox="1"/>
            <p:nvPr/>
          </p:nvSpPr>
          <p:spPr>
            <a:xfrm>
              <a:off x="14172191" y="4502397"/>
              <a:ext cx="84478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Battery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4" name="文本框 23">
              <a:extLst>
                <a:ext uri="{FF2B5EF4-FFF2-40B4-BE49-F238E27FC236}">
                  <a16:creationId xmlns:a16="http://schemas.microsoft.com/office/drawing/2014/main" id="{A895E3C0-A55E-41CE-836B-2E2544FCDB52}"/>
                </a:ext>
              </a:extLst>
            </p:cNvPr>
            <p:cNvSpPr txBox="1"/>
            <p:nvPr/>
          </p:nvSpPr>
          <p:spPr>
            <a:xfrm>
              <a:off x="11499950" y="4502397"/>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SGM2578</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5" name="连接符: 肘形 24">
              <a:extLst>
                <a:ext uri="{FF2B5EF4-FFF2-40B4-BE49-F238E27FC236}">
                  <a16:creationId xmlns:a16="http://schemas.microsoft.com/office/drawing/2014/main" id="{7FD85496-65EB-4495-A54A-497ABDA5EC74}"/>
                </a:ext>
              </a:extLst>
            </p:cNvPr>
            <p:cNvCxnSpPr>
              <a:cxnSpLocks/>
              <a:endCxn id="24" idx="2"/>
            </p:cNvCxnSpPr>
            <p:nvPr/>
          </p:nvCxnSpPr>
          <p:spPr>
            <a:xfrm rot="16200000" flipV="1">
              <a:off x="11528046" y="5413019"/>
              <a:ext cx="2258996" cy="1218734"/>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连接符: 肘形 25">
              <a:extLst>
                <a:ext uri="{FF2B5EF4-FFF2-40B4-BE49-F238E27FC236}">
                  <a16:creationId xmlns:a16="http://schemas.microsoft.com/office/drawing/2014/main" id="{7926708F-00AA-4ABE-B621-4CCACDD1A79B}"/>
                </a:ext>
              </a:extLst>
            </p:cNvPr>
            <p:cNvCxnSpPr>
              <a:cxnSpLocks/>
              <a:stCxn id="24" idx="1"/>
            </p:cNvCxnSpPr>
            <p:nvPr/>
          </p:nvCxnSpPr>
          <p:spPr>
            <a:xfrm rot="10800000" flipV="1">
              <a:off x="10739502" y="4697643"/>
              <a:ext cx="760449" cy="2433164"/>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F944E4EE-7A6F-4B50-BDBF-E3B227DD7B50}"/>
                </a:ext>
              </a:extLst>
            </p:cNvPr>
            <p:cNvSpPr txBox="1"/>
            <p:nvPr/>
          </p:nvSpPr>
          <p:spPr>
            <a:xfrm>
              <a:off x="8834364" y="4545242"/>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SGM2211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9" name="文本框 28">
              <a:extLst>
                <a:ext uri="{FF2B5EF4-FFF2-40B4-BE49-F238E27FC236}">
                  <a16:creationId xmlns:a16="http://schemas.microsoft.com/office/drawing/2014/main" id="{0A41E3A6-4332-4A2B-99D6-E0042E720F8E}"/>
                </a:ext>
              </a:extLst>
            </p:cNvPr>
            <p:cNvSpPr txBox="1"/>
            <p:nvPr/>
          </p:nvSpPr>
          <p:spPr>
            <a:xfrm>
              <a:off x="9625981" y="10886798"/>
              <a:ext cx="104034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ADC_KEY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2" name="文本框 31">
              <a:extLst>
                <a:ext uri="{FF2B5EF4-FFF2-40B4-BE49-F238E27FC236}">
                  <a16:creationId xmlns:a16="http://schemas.microsoft.com/office/drawing/2014/main" id="{3845C8E2-FEFF-461F-BB04-CADA9642A9DF}"/>
                </a:ext>
              </a:extLst>
            </p:cNvPr>
            <p:cNvSpPr txBox="1"/>
            <p:nvPr/>
          </p:nvSpPr>
          <p:spPr>
            <a:xfrm>
              <a:off x="11826160" y="7434036"/>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3" name="文本框 32">
              <a:extLst>
                <a:ext uri="{FF2B5EF4-FFF2-40B4-BE49-F238E27FC236}">
                  <a16:creationId xmlns:a16="http://schemas.microsoft.com/office/drawing/2014/main" id="{17C5DAC5-1C09-4E5A-B89D-B4E9FDB495BB}"/>
                </a:ext>
              </a:extLst>
            </p:cNvPr>
            <p:cNvSpPr txBox="1"/>
            <p:nvPr/>
          </p:nvSpPr>
          <p:spPr>
            <a:xfrm>
              <a:off x="11634691" y="8291954"/>
              <a:ext cx="69409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UART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4" name="文本框 33">
              <a:extLst>
                <a:ext uri="{FF2B5EF4-FFF2-40B4-BE49-F238E27FC236}">
                  <a16:creationId xmlns:a16="http://schemas.microsoft.com/office/drawing/2014/main" id="{64B35108-FBE5-4FB5-8D9C-A37B7185D182}"/>
                </a:ext>
              </a:extLst>
            </p:cNvPr>
            <p:cNvSpPr txBox="1"/>
            <p:nvPr/>
          </p:nvSpPr>
          <p:spPr>
            <a:xfrm>
              <a:off x="18530772" y="6595865"/>
              <a:ext cx="57227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ANT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5" name="直接箭头连接符 34">
              <a:extLst>
                <a:ext uri="{FF2B5EF4-FFF2-40B4-BE49-F238E27FC236}">
                  <a16:creationId xmlns:a16="http://schemas.microsoft.com/office/drawing/2014/main" id="{D3AA781E-BA43-4A0D-86E9-F2253B897644}"/>
                </a:ext>
              </a:extLst>
            </p:cNvPr>
            <p:cNvCxnSpPr>
              <a:cxnSpLocks/>
            </p:cNvCxnSpPr>
            <p:nvPr/>
          </p:nvCxnSpPr>
          <p:spPr>
            <a:xfrm>
              <a:off x="10247753" y="10050808"/>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36" name="文本框 35">
              <a:extLst>
                <a:ext uri="{FF2B5EF4-FFF2-40B4-BE49-F238E27FC236}">
                  <a16:creationId xmlns:a16="http://schemas.microsoft.com/office/drawing/2014/main" id="{D820EEBA-3DF4-4948-9FE7-087B829C6874}"/>
                </a:ext>
              </a:extLst>
            </p:cNvPr>
            <p:cNvSpPr txBox="1"/>
            <p:nvPr/>
          </p:nvSpPr>
          <p:spPr>
            <a:xfrm>
              <a:off x="12765781" y="9447024"/>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7" name="文本框 36">
              <a:extLst>
                <a:ext uri="{FF2B5EF4-FFF2-40B4-BE49-F238E27FC236}">
                  <a16:creationId xmlns:a16="http://schemas.microsoft.com/office/drawing/2014/main" id="{EAE531BC-5A10-473E-BB45-0B36608D5B8F}"/>
                </a:ext>
              </a:extLst>
            </p:cNvPr>
            <p:cNvSpPr txBox="1"/>
            <p:nvPr/>
          </p:nvSpPr>
          <p:spPr>
            <a:xfrm>
              <a:off x="10758032" y="9459483"/>
              <a:ext cx="56425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DFU</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8" name="文本框 37">
              <a:extLst>
                <a:ext uri="{FF2B5EF4-FFF2-40B4-BE49-F238E27FC236}">
                  <a16:creationId xmlns:a16="http://schemas.microsoft.com/office/drawing/2014/main" id="{F36C9489-92D3-4541-BAAB-9ADFAE54342F}"/>
                </a:ext>
              </a:extLst>
            </p:cNvPr>
            <p:cNvSpPr txBox="1"/>
            <p:nvPr/>
          </p:nvSpPr>
          <p:spPr>
            <a:xfrm>
              <a:off x="9808990" y="9649773"/>
              <a:ext cx="70371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ADC0</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9" name="文本框 38">
              <a:extLst>
                <a:ext uri="{FF2B5EF4-FFF2-40B4-BE49-F238E27FC236}">
                  <a16:creationId xmlns:a16="http://schemas.microsoft.com/office/drawing/2014/main" id="{41A53379-B6AA-4153-917F-2EFB4FA51EC7}"/>
                </a:ext>
              </a:extLst>
            </p:cNvPr>
            <p:cNvSpPr txBox="1"/>
            <p:nvPr/>
          </p:nvSpPr>
          <p:spPr>
            <a:xfrm rot="5400000">
              <a:off x="14980372" y="5266762"/>
              <a:ext cx="164948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Changer 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0" name="文本框 39">
              <a:extLst>
                <a:ext uri="{FF2B5EF4-FFF2-40B4-BE49-F238E27FC236}">
                  <a16:creationId xmlns:a16="http://schemas.microsoft.com/office/drawing/2014/main" id="{5542609E-71E3-46EA-9E51-2930B976C5F5}"/>
                </a:ext>
              </a:extLst>
            </p:cNvPr>
            <p:cNvSpPr txBox="1"/>
            <p:nvPr/>
          </p:nvSpPr>
          <p:spPr>
            <a:xfrm rot="5400000">
              <a:off x="14079978" y="5699328"/>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1" name="直接箭头连接符 40">
              <a:extLst>
                <a:ext uri="{FF2B5EF4-FFF2-40B4-BE49-F238E27FC236}">
                  <a16:creationId xmlns:a16="http://schemas.microsoft.com/office/drawing/2014/main" id="{979CE664-135F-4C81-9436-8D18B2CEE01D}"/>
                </a:ext>
              </a:extLst>
            </p:cNvPr>
            <p:cNvCxnSpPr>
              <a:cxnSpLocks/>
              <a:stCxn id="24" idx="3"/>
              <a:endCxn id="23" idx="1"/>
            </p:cNvCxnSpPr>
            <p:nvPr/>
          </p:nvCxnSpPr>
          <p:spPr>
            <a:xfrm>
              <a:off x="12596404" y="4697643"/>
              <a:ext cx="157578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42" name="文本框 41">
              <a:extLst>
                <a:ext uri="{FF2B5EF4-FFF2-40B4-BE49-F238E27FC236}">
                  <a16:creationId xmlns:a16="http://schemas.microsoft.com/office/drawing/2014/main" id="{C2221450-6700-48A8-8EF9-C37DF5FEDF30}"/>
                </a:ext>
              </a:extLst>
            </p:cNvPr>
            <p:cNvSpPr txBox="1"/>
            <p:nvPr/>
          </p:nvSpPr>
          <p:spPr>
            <a:xfrm>
              <a:off x="13059130" y="4349996"/>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3" name="文本框 42">
              <a:extLst>
                <a:ext uri="{FF2B5EF4-FFF2-40B4-BE49-F238E27FC236}">
                  <a16:creationId xmlns:a16="http://schemas.microsoft.com/office/drawing/2014/main" id="{BC5E176E-8CF3-4052-923D-2872132C9E9A}"/>
                </a:ext>
              </a:extLst>
            </p:cNvPr>
            <p:cNvSpPr txBox="1"/>
            <p:nvPr/>
          </p:nvSpPr>
          <p:spPr>
            <a:xfrm rot="5400000">
              <a:off x="10243495" y="5756984"/>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4" name="文本框 43">
              <a:extLst>
                <a:ext uri="{FF2B5EF4-FFF2-40B4-BE49-F238E27FC236}">
                  <a16:creationId xmlns:a16="http://schemas.microsoft.com/office/drawing/2014/main" id="{F554CC74-609B-4F5B-89D3-781CA280453E}"/>
                </a:ext>
              </a:extLst>
            </p:cNvPr>
            <p:cNvSpPr txBox="1"/>
            <p:nvPr/>
          </p:nvSpPr>
          <p:spPr>
            <a:xfrm rot="5400000">
              <a:off x="8599285" y="5733948"/>
              <a:ext cx="129682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CODEC 3V3</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5" name="文本框 44">
              <a:extLst>
                <a:ext uri="{FF2B5EF4-FFF2-40B4-BE49-F238E27FC236}">
                  <a16:creationId xmlns:a16="http://schemas.microsoft.com/office/drawing/2014/main" id="{D43CF195-3ED1-420C-89ED-2589BC080D29}"/>
                </a:ext>
              </a:extLst>
            </p:cNvPr>
            <p:cNvSpPr txBox="1"/>
            <p:nvPr/>
          </p:nvSpPr>
          <p:spPr>
            <a:xfrm>
              <a:off x="7642979" y="8819712"/>
              <a:ext cx="678070"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PWM</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7" name="文本框 46">
              <a:extLst>
                <a:ext uri="{FF2B5EF4-FFF2-40B4-BE49-F238E27FC236}">
                  <a16:creationId xmlns:a16="http://schemas.microsoft.com/office/drawing/2014/main" id="{D8AF96A5-C2AC-4E37-A13E-76C60F88F990}"/>
                </a:ext>
              </a:extLst>
            </p:cNvPr>
            <p:cNvSpPr txBox="1"/>
            <p:nvPr/>
          </p:nvSpPr>
          <p:spPr>
            <a:xfrm>
              <a:off x="7643755" y="8002495"/>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8" name="文本框 47">
              <a:extLst>
                <a:ext uri="{FF2B5EF4-FFF2-40B4-BE49-F238E27FC236}">
                  <a16:creationId xmlns:a16="http://schemas.microsoft.com/office/drawing/2014/main" id="{72728B10-EEB2-47F9-9997-CABA8D820068}"/>
                </a:ext>
              </a:extLst>
            </p:cNvPr>
            <p:cNvSpPr txBox="1"/>
            <p:nvPr/>
          </p:nvSpPr>
          <p:spPr>
            <a:xfrm>
              <a:off x="7666523" y="7469942"/>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9" name="直接箭头连接符 48">
              <a:extLst>
                <a:ext uri="{FF2B5EF4-FFF2-40B4-BE49-F238E27FC236}">
                  <a16:creationId xmlns:a16="http://schemas.microsoft.com/office/drawing/2014/main" id="{D2F8D69A-0941-4BF5-B961-5F9AC472D201}"/>
                </a:ext>
              </a:extLst>
            </p:cNvPr>
            <p:cNvCxnSpPr/>
            <p:nvPr/>
          </p:nvCxnSpPr>
          <p:spPr>
            <a:xfrm>
              <a:off x="6234052" y="9000804"/>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51" name="直接箭头连接符 50">
              <a:extLst>
                <a:ext uri="{FF2B5EF4-FFF2-40B4-BE49-F238E27FC236}">
                  <a16:creationId xmlns:a16="http://schemas.microsoft.com/office/drawing/2014/main" id="{D15F95D3-1363-4517-AD8F-C258C0182E61}"/>
                </a:ext>
              </a:extLst>
            </p:cNvPr>
            <p:cNvCxnSpPr>
              <a:cxnSpLocks/>
            </p:cNvCxnSpPr>
            <p:nvPr/>
          </p:nvCxnSpPr>
          <p:spPr>
            <a:xfrm rot="10800000">
              <a:off x="6244269" y="7687069"/>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52" name="直接箭头连接符 51">
              <a:extLst>
                <a:ext uri="{FF2B5EF4-FFF2-40B4-BE49-F238E27FC236}">
                  <a16:creationId xmlns:a16="http://schemas.microsoft.com/office/drawing/2014/main" id="{54AE1E1B-A174-495E-9A34-5B1BA9082DC7}"/>
                </a:ext>
              </a:extLst>
            </p:cNvPr>
            <p:cNvCxnSpPr>
              <a:cxnSpLocks/>
            </p:cNvCxnSpPr>
            <p:nvPr/>
          </p:nvCxnSpPr>
          <p:spPr>
            <a:xfrm rot="10800000">
              <a:off x="6217668" y="821665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53" name="文本框 52">
              <a:extLst>
                <a:ext uri="{FF2B5EF4-FFF2-40B4-BE49-F238E27FC236}">
                  <a16:creationId xmlns:a16="http://schemas.microsoft.com/office/drawing/2014/main" id="{23A24FA4-1F0A-40BF-87CD-F671AE38B777}"/>
                </a:ext>
              </a:extLst>
            </p:cNvPr>
            <p:cNvSpPr txBox="1"/>
            <p:nvPr/>
          </p:nvSpPr>
          <p:spPr>
            <a:xfrm>
              <a:off x="5254507" y="7469941"/>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4" name="文本框 53">
              <a:extLst>
                <a:ext uri="{FF2B5EF4-FFF2-40B4-BE49-F238E27FC236}">
                  <a16:creationId xmlns:a16="http://schemas.microsoft.com/office/drawing/2014/main" id="{5A455773-8BEE-46E6-AD00-9244D3463F8E}"/>
                </a:ext>
              </a:extLst>
            </p:cNvPr>
            <p:cNvSpPr txBox="1"/>
            <p:nvPr/>
          </p:nvSpPr>
          <p:spPr>
            <a:xfrm>
              <a:off x="5254507" y="8043143"/>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5" name="文本框 54">
              <a:extLst>
                <a:ext uri="{FF2B5EF4-FFF2-40B4-BE49-F238E27FC236}">
                  <a16:creationId xmlns:a16="http://schemas.microsoft.com/office/drawing/2014/main" id="{88E5B04B-DBBE-45CD-B50F-EA42F599523E}"/>
                </a:ext>
              </a:extLst>
            </p:cNvPr>
            <p:cNvSpPr txBox="1"/>
            <p:nvPr/>
          </p:nvSpPr>
          <p:spPr>
            <a:xfrm>
              <a:off x="5420531" y="8785406"/>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LED*4</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7" name="文本框 56">
              <a:extLst>
                <a:ext uri="{FF2B5EF4-FFF2-40B4-BE49-F238E27FC236}">
                  <a16:creationId xmlns:a16="http://schemas.microsoft.com/office/drawing/2014/main" id="{4A975855-802A-449F-96D4-D23D01152177}"/>
                </a:ext>
              </a:extLst>
            </p:cNvPr>
            <p:cNvSpPr txBox="1"/>
            <p:nvPr/>
          </p:nvSpPr>
          <p:spPr>
            <a:xfrm>
              <a:off x="15838159" y="7886469"/>
              <a:ext cx="49051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BLE</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8" name="直接连接符 57">
              <a:extLst>
                <a:ext uri="{FF2B5EF4-FFF2-40B4-BE49-F238E27FC236}">
                  <a16:creationId xmlns:a16="http://schemas.microsoft.com/office/drawing/2014/main" id="{74E12ECA-5ED2-462F-9219-DA50B61303AE}"/>
                </a:ext>
              </a:extLst>
            </p:cNvPr>
            <p:cNvCxnSpPr>
              <a:cxnSpLocks/>
            </p:cNvCxnSpPr>
            <p:nvPr/>
          </p:nvCxnSpPr>
          <p:spPr>
            <a:xfrm>
              <a:off x="16423382" y="8898523"/>
              <a:ext cx="264395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9" name="直接连接符 58">
              <a:extLst>
                <a:ext uri="{FF2B5EF4-FFF2-40B4-BE49-F238E27FC236}">
                  <a16:creationId xmlns:a16="http://schemas.microsoft.com/office/drawing/2014/main" id="{C260353A-28C6-4093-9A94-91E1FFD0604F}"/>
                </a:ext>
              </a:extLst>
            </p:cNvPr>
            <p:cNvCxnSpPr>
              <a:cxnSpLocks/>
            </p:cNvCxnSpPr>
            <p:nvPr/>
          </p:nvCxnSpPr>
          <p:spPr>
            <a:xfrm flipV="1">
              <a:off x="19067339" y="7439374"/>
              <a:ext cx="0" cy="14591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0" name="等腰三角形 59">
              <a:extLst>
                <a:ext uri="{FF2B5EF4-FFF2-40B4-BE49-F238E27FC236}">
                  <a16:creationId xmlns:a16="http://schemas.microsoft.com/office/drawing/2014/main" id="{F8538029-4E86-4648-BA49-54C429AA4D1D}"/>
                </a:ext>
              </a:extLst>
            </p:cNvPr>
            <p:cNvSpPr/>
            <p:nvPr/>
          </p:nvSpPr>
          <p:spPr>
            <a:xfrm rot="10800000">
              <a:off x="18695333" y="7080733"/>
              <a:ext cx="705102" cy="358640"/>
            </a:xfrm>
            <a:prstGeom prst="triangle">
              <a:avLst>
                <a:gd name="adj" fmla="val 47241"/>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solidFill>
                    <a:schemeClr val="tx1"/>
                  </a:solidFill>
                </a:ln>
                <a:solidFill>
                  <a:srgbClr val="FFFFFF"/>
                </a:solidFill>
                <a:effectLst/>
                <a:uFillTx/>
                <a:latin typeface="+mn-lt"/>
                <a:ea typeface="+mn-ea"/>
                <a:cs typeface="+mn-cs"/>
                <a:sym typeface="Helvetica Neue Medium"/>
              </a:endParaRPr>
            </a:p>
          </p:txBody>
        </p:sp>
        <p:sp>
          <p:nvSpPr>
            <p:cNvPr id="61" name="文本框 60">
              <a:extLst>
                <a:ext uri="{FF2B5EF4-FFF2-40B4-BE49-F238E27FC236}">
                  <a16:creationId xmlns:a16="http://schemas.microsoft.com/office/drawing/2014/main" id="{C822F7E8-7903-4D55-B65E-CE3538558501}"/>
                </a:ext>
              </a:extLst>
            </p:cNvPr>
            <p:cNvSpPr txBox="1"/>
            <p:nvPr/>
          </p:nvSpPr>
          <p:spPr>
            <a:xfrm>
              <a:off x="19214452" y="7412673"/>
              <a:ext cx="57227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ANT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2" name="文本框 61">
              <a:extLst>
                <a:ext uri="{FF2B5EF4-FFF2-40B4-BE49-F238E27FC236}">
                  <a16:creationId xmlns:a16="http://schemas.microsoft.com/office/drawing/2014/main" id="{431AF7BB-3045-44A3-89EC-809D34C17589}"/>
                </a:ext>
              </a:extLst>
            </p:cNvPr>
            <p:cNvSpPr txBox="1"/>
            <p:nvPr/>
          </p:nvSpPr>
          <p:spPr>
            <a:xfrm>
              <a:off x="15852043" y="8682445"/>
              <a:ext cx="65883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Wi-Fi</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3" name="文本框 62">
              <a:extLst>
                <a:ext uri="{FF2B5EF4-FFF2-40B4-BE49-F238E27FC236}">
                  <a16:creationId xmlns:a16="http://schemas.microsoft.com/office/drawing/2014/main" id="{38A07C0B-F0A9-4E3A-8A94-FF167AC2470C}"/>
                </a:ext>
              </a:extLst>
            </p:cNvPr>
            <p:cNvSpPr txBox="1"/>
            <p:nvPr/>
          </p:nvSpPr>
          <p:spPr>
            <a:xfrm>
              <a:off x="13975953" y="9713248"/>
              <a:ext cx="647613"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SDIO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4" name="文本框 63">
              <a:extLst>
                <a:ext uri="{FF2B5EF4-FFF2-40B4-BE49-F238E27FC236}">
                  <a16:creationId xmlns:a16="http://schemas.microsoft.com/office/drawing/2014/main" id="{71951C40-CD81-4D24-B47B-E6A2B865DC5C}"/>
                </a:ext>
              </a:extLst>
            </p:cNvPr>
            <p:cNvSpPr txBox="1"/>
            <p:nvPr/>
          </p:nvSpPr>
          <p:spPr>
            <a:xfrm>
              <a:off x="13935971" y="10869553"/>
              <a:ext cx="79989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eMMC</a:t>
              </a:r>
            </a:p>
          </p:txBody>
        </p:sp>
        <p:cxnSp>
          <p:nvCxnSpPr>
            <p:cNvPr id="65" name="直接箭头连接符 64">
              <a:extLst>
                <a:ext uri="{FF2B5EF4-FFF2-40B4-BE49-F238E27FC236}">
                  <a16:creationId xmlns:a16="http://schemas.microsoft.com/office/drawing/2014/main" id="{0C4F70D3-7C7E-4FD8-A3EF-E83BD1B81620}"/>
                </a:ext>
              </a:extLst>
            </p:cNvPr>
            <p:cNvCxnSpPr>
              <a:cxnSpLocks/>
            </p:cNvCxnSpPr>
            <p:nvPr/>
          </p:nvCxnSpPr>
          <p:spPr>
            <a:xfrm>
              <a:off x="14335920" y="10050808"/>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7" name="文本框 66">
              <a:extLst>
                <a:ext uri="{FF2B5EF4-FFF2-40B4-BE49-F238E27FC236}">
                  <a16:creationId xmlns:a16="http://schemas.microsoft.com/office/drawing/2014/main" id="{8113AA7F-6485-4929-B4D7-8F1DD7DC843B}"/>
                </a:ext>
              </a:extLst>
            </p:cNvPr>
            <p:cNvSpPr txBox="1"/>
            <p:nvPr/>
          </p:nvSpPr>
          <p:spPr>
            <a:xfrm>
              <a:off x="12918181" y="7124611"/>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8" name="直接箭头连接符 67">
              <a:extLst>
                <a:ext uri="{FF2B5EF4-FFF2-40B4-BE49-F238E27FC236}">
                  <a16:creationId xmlns:a16="http://schemas.microsoft.com/office/drawing/2014/main" id="{696086BE-BC02-4E7E-B92D-7D7C55BFAB70}"/>
                </a:ext>
              </a:extLst>
            </p:cNvPr>
            <p:cNvCxnSpPr>
              <a:cxnSpLocks/>
            </p:cNvCxnSpPr>
            <p:nvPr/>
          </p:nvCxnSpPr>
          <p:spPr>
            <a:xfrm>
              <a:off x="9936272" y="4697643"/>
              <a:ext cx="157578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9" name="文本框 68">
              <a:extLst>
                <a:ext uri="{FF2B5EF4-FFF2-40B4-BE49-F238E27FC236}">
                  <a16:creationId xmlns:a16="http://schemas.microsoft.com/office/drawing/2014/main" id="{2BE76CA8-ADFE-48AA-9620-6B180EDF9D16}"/>
                </a:ext>
              </a:extLst>
            </p:cNvPr>
            <p:cNvSpPr txBox="1"/>
            <p:nvPr/>
          </p:nvSpPr>
          <p:spPr>
            <a:xfrm>
              <a:off x="15351105" y="7124611"/>
              <a:ext cx="54502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USB</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grpSp>
    </p:spTree>
    <p:extLst>
      <p:ext uri="{BB962C8B-B14F-4D97-AF65-F5344CB8AC3E}">
        <p14:creationId xmlns:p14="http://schemas.microsoft.com/office/powerpoint/2010/main" val="119418865"/>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cover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7BDB9D1A-CC75-4854-8FC5-406832F9F795}"/>
              </a:ext>
            </a:extLst>
          </p:cNvPr>
          <p:cNvPicPr>
            <a:picLocks noChangeAspect="1"/>
          </p:cNvPicPr>
          <p:nvPr/>
        </p:nvPicPr>
        <p:blipFill>
          <a:blip r:embed="rId3"/>
          <a:stretch>
            <a:fillRect/>
          </a:stretch>
        </p:blipFill>
        <p:spPr>
          <a:xfrm>
            <a:off x="2625491" y="4030396"/>
            <a:ext cx="5505212" cy="6310638"/>
          </a:xfrm>
          <a:prstGeom prst="rect">
            <a:avLst/>
          </a:prstGeom>
        </p:spPr>
      </p:pic>
      <p:sp>
        <p:nvSpPr>
          <p:cNvPr id="34" name="标题 1">
            <a:extLst>
              <a:ext uri="{FF2B5EF4-FFF2-40B4-BE49-F238E27FC236}">
                <a16:creationId xmlns:a16="http://schemas.microsoft.com/office/drawing/2014/main" id="{4E1425BA-A84D-4540-AEB2-72D7D1187B33}"/>
              </a:ext>
            </a:extLst>
          </p:cNvPr>
          <p:cNvSpPr txBox="1">
            <a:spLocks/>
          </p:cNvSpPr>
          <p:nvPr/>
        </p:nvSpPr>
        <p:spPr>
          <a:xfrm>
            <a:off x="14813280" y="227189"/>
            <a:ext cx="8888826" cy="102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a:lstStyle>
          <a:p>
            <a:pPr algn="ctr" hangingPunct="1"/>
            <a:r>
              <a:rPr lang="zh-CN" altLang="en-US" sz="6400" dirty="0"/>
              <a:t>方案介绍</a:t>
            </a:r>
            <a:r>
              <a:rPr lang="en-US" altLang="zh-CN" sz="6400" dirty="0"/>
              <a:t>-</a:t>
            </a:r>
            <a:r>
              <a:rPr lang="zh-CN" altLang="en-US" sz="6400" dirty="0"/>
              <a:t>智能麦克风</a:t>
            </a:r>
          </a:p>
        </p:txBody>
      </p:sp>
      <p:sp>
        <p:nvSpPr>
          <p:cNvPr id="5" name="文本框 4">
            <a:extLst>
              <a:ext uri="{FF2B5EF4-FFF2-40B4-BE49-F238E27FC236}">
                <a16:creationId xmlns:a16="http://schemas.microsoft.com/office/drawing/2014/main" id="{2FD3EF8C-04B8-4429-B175-01D0E6FAD598}"/>
              </a:ext>
            </a:extLst>
          </p:cNvPr>
          <p:cNvSpPr txBox="1"/>
          <p:nvPr/>
        </p:nvSpPr>
        <p:spPr>
          <a:xfrm>
            <a:off x="9308068" y="3245243"/>
            <a:ext cx="5505212" cy="7449027"/>
          </a:xfrm>
          <a:prstGeom prst="rect">
            <a:avLst/>
          </a:prstGeom>
          <a:noFill/>
        </p:spPr>
        <p:txBody>
          <a:bodyPr wrap="square">
            <a:spAutoFit/>
          </a:bodyPr>
          <a:lstStyle/>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自动增益（</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AGC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远近场声音强度一致</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环境降噪（</a:t>
            </a:r>
            <a:r>
              <a:rPr lang="en-US" altLang="zh-CN" sz="2800" kern="1200" dirty="0">
                <a:solidFill>
                  <a:prstClr val="black"/>
                </a:solidFill>
                <a:latin typeface="微软雅黑" panose="020B0503020204020204" pitchFamily="34" charset="-122"/>
                <a:ea typeface="微软雅黑" panose="020B0503020204020204" pitchFamily="34" charset="-122"/>
                <a:cs typeface="+mn-cs"/>
              </a:rPr>
              <a:t>ENC </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en-US" altLang="zh-CN" sz="2800" b="0" kern="1200" dirty="0">
                <a:solidFill>
                  <a:prstClr val="black"/>
                </a:solidFill>
                <a:latin typeface="微软雅黑" panose="020B0503020204020204" pitchFamily="34" charset="-122"/>
                <a:ea typeface="微软雅黑" panose="020B0503020204020204" pitchFamily="34" charset="-122"/>
                <a:cs typeface="+mn-cs"/>
              </a:rPr>
              <a:t>6</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级降噪深度调级</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降噪深度</a:t>
            </a:r>
            <a:r>
              <a:rPr lang="en-US" altLang="zh-CN" sz="2800" b="0" kern="1200" dirty="0">
                <a:solidFill>
                  <a:prstClr val="black"/>
                </a:solidFill>
                <a:latin typeface="微软雅黑" panose="020B0503020204020204" pitchFamily="34" charset="-122"/>
                <a:ea typeface="微软雅黑" panose="020B0503020204020204" pitchFamily="34" charset="-122"/>
                <a:cs typeface="+mn-cs"/>
              </a:rPr>
              <a:t>12dB</a:t>
            </a:r>
            <a:r>
              <a:rPr lang="zh-CN" altLang="en-US" sz="2800" b="0" kern="1200" dirty="0">
                <a:solidFill>
                  <a:prstClr val="black"/>
                </a:solidFill>
                <a:latin typeface="微软雅黑" panose="020B0503020204020204" pitchFamily="34" charset="-122"/>
                <a:ea typeface="微软雅黑" panose="020B0503020204020204" pitchFamily="34" charset="-122"/>
                <a:cs typeface="+mn-cs"/>
              </a:rPr>
              <a:t>（双麦）</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波束形成（</a:t>
            </a:r>
            <a:r>
              <a:rPr lang="en-US" altLang="zh-CN" sz="2800" kern="1200" dirty="0">
                <a:solidFill>
                  <a:prstClr val="black"/>
                </a:solidFill>
                <a:latin typeface="微软雅黑" panose="020B0503020204020204" pitchFamily="34" charset="-122"/>
                <a:ea typeface="微软雅黑" panose="020B0503020204020204" pitchFamily="34" charset="-122"/>
                <a:cs typeface="+mn-cs"/>
              </a:rPr>
              <a:t>Beamforming</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有效增强远场语音拾取效果</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A806FEA8-74CA-4017-9A3B-31B5245E9CD9}"/>
              </a:ext>
            </a:extLst>
          </p:cNvPr>
          <p:cNvSpPr txBox="1"/>
          <p:nvPr/>
        </p:nvSpPr>
        <p:spPr>
          <a:xfrm>
            <a:off x="10242844"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7" name="文本框 6">
            <a:extLst>
              <a:ext uri="{FF2B5EF4-FFF2-40B4-BE49-F238E27FC236}">
                <a16:creationId xmlns:a16="http://schemas.microsoft.com/office/drawing/2014/main" id="{BF047CC6-9EBB-4A36-8391-2F3454FF88BD}"/>
              </a:ext>
            </a:extLst>
          </p:cNvPr>
          <p:cNvSpPr txBox="1"/>
          <p:nvPr/>
        </p:nvSpPr>
        <p:spPr>
          <a:xfrm>
            <a:off x="18640290"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graphicFrame>
        <p:nvGraphicFramePr>
          <p:cNvPr id="8" name="表格 7">
            <a:extLst>
              <a:ext uri="{FF2B5EF4-FFF2-40B4-BE49-F238E27FC236}">
                <a16:creationId xmlns:a16="http://schemas.microsoft.com/office/drawing/2014/main" id="{D2FC2F32-534B-442B-921E-39F6906C0641}"/>
              </a:ext>
            </a:extLst>
          </p:cNvPr>
          <p:cNvGraphicFramePr>
            <a:graphicFrameLocks noGrp="1"/>
          </p:cNvGraphicFramePr>
          <p:nvPr>
            <p:extLst>
              <p:ext uri="{D42A27DB-BD31-4B8C-83A1-F6EECF244321}">
                <p14:modId xmlns:p14="http://schemas.microsoft.com/office/powerpoint/2010/main" val="1221065093"/>
              </p:ext>
            </p:extLst>
          </p:nvPr>
        </p:nvGraphicFramePr>
        <p:xfrm>
          <a:off x="16142772" y="3694130"/>
          <a:ext cx="7559334" cy="9440044"/>
        </p:xfrm>
        <a:graphic>
          <a:graphicData uri="http://schemas.openxmlformats.org/drawingml/2006/table">
            <a:tbl>
              <a:tblPr>
                <a:tableStyleId>{9D7B26C5-4107-4FEC-AEDC-1716B250A1EF}</a:tableStyleId>
              </a:tblPr>
              <a:tblGrid>
                <a:gridCol w="2339264">
                  <a:extLst>
                    <a:ext uri="{9D8B030D-6E8A-4147-A177-3AD203B41FA5}">
                      <a16:colId xmlns:a16="http://schemas.microsoft.com/office/drawing/2014/main" val="3212131345"/>
                    </a:ext>
                  </a:extLst>
                </a:gridCol>
                <a:gridCol w="5220070">
                  <a:extLst>
                    <a:ext uri="{9D8B030D-6E8A-4147-A177-3AD203B41FA5}">
                      <a16:colId xmlns:a16="http://schemas.microsoft.com/office/drawing/2014/main" val="4071520531"/>
                    </a:ext>
                  </a:extLst>
                </a:gridCol>
              </a:tblGrid>
              <a:tr h="970748">
                <a:tc>
                  <a:txBody>
                    <a:bodyPr/>
                    <a:lstStyle/>
                    <a:p>
                      <a:pPr algn="l" fontAlgn="b"/>
                      <a:r>
                        <a:rPr lang="zh-CN" altLang="en-US" sz="2800" b="1" u="none" strike="noStrike" dirty="0">
                          <a:effectLst/>
                          <a:latin typeface="+mn-ea"/>
                          <a:ea typeface="+mn-ea"/>
                        </a:rPr>
                        <a:t>方案类型</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智能无线麦克风</a:t>
                      </a:r>
                    </a:p>
                  </a:txBody>
                  <a:tcPr marL="12700" marR="12700" marT="12700" marB="0" anchor="ctr"/>
                </a:tc>
                <a:extLst>
                  <a:ext uri="{0D108BD9-81ED-4DB2-BD59-A6C34878D82A}">
                    <a16:rowId xmlns:a16="http://schemas.microsoft.com/office/drawing/2014/main" val="3337259773"/>
                  </a:ext>
                </a:extLst>
              </a:tr>
              <a:tr h="9491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b="1" u="none" strike="noStrike" dirty="0">
                          <a:effectLst/>
                          <a:latin typeface="+mn-ea"/>
                          <a:ea typeface="+mn-ea"/>
                        </a:rPr>
                        <a:t>麦克风数量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u="none" strike="noStrike" dirty="0">
                          <a:effectLst/>
                          <a:latin typeface="+mn-ea"/>
                          <a:ea typeface="+mn-ea"/>
                        </a:rPr>
                        <a:t>2</a:t>
                      </a:r>
                      <a:r>
                        <a:rPr lang="zh-CN" altLang="en-US" sz="2800" u="none" strike="noStrike" dirty="0">
                          <a:effectLst/>
                          <a:latin typeface="+mn-ea"/>
                          <a:ea typeface="+mn-ea"/>
                        </a:rPr>
                        <a:t>个，</a:t>
                      </a:r>
                      <a:r>
                        <a:rPr lang="en-US" altLang="zh-CN" sz="2800" b="0" i="0" u="none" strike="noStrike" cap="none" spc="0" baseline="0" dirty="0">
                          <a:ln>
                            <a:noFill/>
                          </a:ln>
                          <a:solidFill>
                            <a:schemeClr val="tx1"/>
                          </a:solidFill>
                          <a:effectLst/>
                          <a:uFillTx/>
                          <a:latin typeface="+mn-ea"/>
                          <a:ea typeface="+mn-ea"/>
                          <a:cs typeface="+mn-cs"/>
                          <a:sym typeface="Arial"/>
                        </a:rPr>
                        <a:t>360°</a:t>
                      </a:r>
                      <a:r>
                        <a:rPr lang="zh-CN" altLang="en-US" sz="2800" b="0" i="0" u="none" strike="noStrike" cap="none" spc="0" baseline="0" dirty="0">
                          <a:ln>
                            <a:noFill/>
                          </a:ln>
                          <a:solidFill>
                            <a:schemeClr val="tx1"/>
                          </a:solidFill>
                          <a:effectLst/>
                          <a:uFillTx/>
                          <a:latin typeface="+mn-ea"/>
                          <a:ea typeface="+mn-ea"/>
                          <a:cs typeface="+mn-cs"/>
                          <a:sym typeface="Arial"/>
                        </a:rPr>
                        <a:t>全向和指向性拾音</a:t>
                      </a:r>
                      <a:endParaRPr lang="zh-CN" altLang="en-US" sz="2800" b="0" i="0" u="none" strike="noStrike" dirty="0">
                        <a:solidFill>
                          <a:srgbClr val="650F18"/>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1191834377"/>
                  </a:ext>
                </a:extLst>
              </a:tr>
              <a:tr h="945206">
                <a:tc>
                  <a:txBody>
                    <a:bodyPr/>
                    <a:lstStyle/>
                    <a:p>
                      <a:pPr algn="l" fontAlgn="b"/>
                      <a:r>
                        <a:rPr lang="zh-CN" altLang="en-US" sz="2800" b="1" i="0" u="none" strike="noStrike" dirty="0">
                          <a:solidFill>
                            <a:srgbClr val="000000"/>
                          </a:solidFill>
                          <a:effectLst/>
                          <a:latin typeface="+mn-ea"/>
                          <a:ea typeface="+mn-ea"/>
                        </a:rPr>
                        <a:t>拾音距离</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3</a:t>
                      </a:r>
                      <a:r>
                        <a:rPr lang="zh-CN" altLang="en-US" sz="2800" b="0" i="0" u="none" strike="noStrike" dirty="0">
                          <a:solidFill>
                            <a:srgbClr val="000000"/>
                          </a:solidFill>
                          <a:effectLst/>
                          <a:latin typeface="+mn-ea"/>
                          <a:ea typeface="+mn-ea"/>
                        </a:rPr>
                        <a:t>米</a:t>
                      </a:r>
                    </a:p>
                  </a:txBody>
                  <a:tcPr marL="12700" marR="12700" marT="12700" marB="0" anchor="ctr"/>
                </a:tc>
                <a:extLst>
                  <a:ext uri="{0D108BD9-81ED-4DB2-BD59-A6C34878D82A}">
                    <a16:rowId xmlns:a16="http://schemas.microsoft.com/office/drawing/2014/main" val="3058567684"/>
                  </a:ext>
                </a:extLst>
              </a:tr>
              <a:tr h="959068">
                <a:tc>
                  <a:txBody>
                    <a:bodyPr/>
                    <a:lstStyle/>
                    <a:p>
                      <a:pPr algn="l" fontAlgn="b"/>
                      <a:r>
                        <a:rPr lang="zh-CN" altLang="en-US" sz="2800" b="1" i="0" u="none" strike="noStrike" dirty="0">
                          <a:solidFill>
                            <a:srgbClr val="000000"/>
                          </a:solidFill>
                          <a:effectLst/>
                          <a:latin typeface="+mn-ea"/>
                          <a:ea typeface="+mn-ea"/>
                        </a:rPr>
                        <a:t>离线录音</a:t>
                      </a: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双麦降噪录音</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061245687"/>
                  </a:ext>
                </a:extLst>
              </a:tr>
              <a:tr h="955174">
                <a:tc>
                  <a:txBody>
                    <a:bodyPr/>
                    <a:lstStyle/>
                    <a:p>
                      <a:pPr algn="l" fontAlgn="b"/>
                      <a:r>
                        <a:rPr lang="zh-CN" altLang="en-US" sz="2800" b="1" i="0" u="none" strike="noStrike" dirty="0">
                          <a:solidFill>
                            <a:srgbClr val="000000"/>
                          </a:solidFill>
                          <a:effectLst/>
                          <a:latin typeface="+mn-ea"/>
                          <a:ea typeface="+mn-ea"/>
                        </a:rPr>
                        <a:t>录音文件</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wav/mp3/opus, 16bit/16k</a:t>
                      </a:r>
                      <a:r>
                        <a:rPr lang="zh-CN" altLang="en-US" sz="2800" b="0" i="0" u="none" strike="noStrike" dirty="0">
                          <a:solidFill>
                            <a:srgbClr val="000000"/>
                          </a:solidFill>
                          <a:effectLst/>
                          <a:latin typeface="+mn-ea"/>
                          <a:ea typeface="+mn-ea"/>
                        </a:rPr>
                        <a:t>单声道</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524709731"/>
                  </a:ext>
                </a:extLst>
              </a:tr>
              <a:tr h="951280">
                <a:tc>
                  <a:txBody>
                    <a:bodyPr/>
                    <a:lstStyle/>
                    <a:p>
                      <a:pPr algn="l" fontAlgn="b"/>
                      <a:r>
                        <a:rPr lang="zh-CN" altLang="en-US" sz="2800" b="1" u="none" strike="noStrike" dirty="0">
                          <a:effectLst/>
                          <a:latin typeface="+mn-ea"/>
                          <a:ea typeface="+mn-ea"/>
                        </a:rPr>
                        <a:t>连接方式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u="none" strike="noStrike" kern="1200" dirty="0">
                          <a:solidFill>
                            <a:schemeClr val="tx1"/>
                          </a:solidFill>
                          <a:effectLst/>
                          <a:latin typeface="+mn-ea"/>
                          <a:ea typeface="+mn-ea"/>
                          <a:cs typeface="+mn-cs"/>
                        </a:rPr>
                        <a:t>蓝牙</a:t>
                      </a:r>
                      <a:endParaRPr lang="en-US" sz="2800" u="none" strike="noStrike" kern="1200" dirty="0">
                        <a:solidFill>
                          <a:schemeClr val="tx1"/>
                        </a:solidFill>
                        <a:effectLst/>
                        <a:latin typeface="+mn-ea"/>
                        <a:ea typeface="+mn-ea"/>
                        <a:cs typeface="+mn-cs"/>
                      </a:endParaRPr>
                    </a:p>
                  </a:txBody>
                  <a:tcPr marL="12700" marR="12700" marT="12700" marB="0" anchor="ctr"/>
                </a:tc>
                <a:extLst>
                  <a:ext uri="{0D108BD9-81ED-4DB2-BD59-A6C34878D82A}">
                    <a16:rowId xmlns:a16="http://schemas.microsoft.com/office/drawing/2014/main" val="2836393181"/>
                  </a:ext>
                </a:extLst>
              </a:tr>
              <a:tr h="1063924">
                <a:tc rowSpan="4">
                  <a:txBody>
                    <a:bodyPr/>
                    <a:lstStyle/>
                    <a:p>
                      <a:pPr algn="l" fontAlgn="b"/>
                      <a:r>
                        <a:rPr lang="zh-CN" altLang="en-US" sz="2800" b="1" i="0" u="none" strike="noStrike" dirty="0">
                          <a:solidFill>
                            <a:srgbClr val="000000"/>
                          </a:solidFill>
                          <a:effectLst/>
                          <a:latin typeface="+mn-ea"/>
                          <a:ea typeface="+mn-ea"/>
                        </a:rPr>
                        <a:t>应用场景</a:t>
                      </a:r>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户外采访用户</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2912059241"/>
                  </a:ext>
                </a:extLst>
              </a:tr>
              <a:tr h="834500">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直播用户</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254487556"/>
                  </a:ext>
                </a:extLst>
              </a:tr>
              <a:tr h="958788">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视频记录爱好者（</a:t>
                      </a:r>
                      <a:r>
                        <a:rPr lang="en-US" altLang="zh-CN" sz="2800" b="0" i="0" u="none" strike="noStrike" dirty="0">
                          <a:solidFill>
                            <a:srgbClr val="000000"/>
                          </a:solidFill>
                          <a:effectLst/>
                          <a:latin typeface="+mn-ea"/>
                          <a:ea typeface="+mn-ea"/>
                        </a:rPr>
                        <a:t>Vlog</a:t>
                      </a:r>
                      <a:r>
                        <a:rPr lang="zh-CN" altLang="en-US" sz="2800" b="0" i="0" u="none" strike="noStrike" dirty="0">
                          <a:solidFill>
                            <a:srgbClr val="000000"/>
                          </a:solidFill>
                          <a:effectLst/>
                          <a:latin typeface="+mn-ea"/>
                          <a:ea typeface="+mn-ea"/>
                        </a:rPr>
                        <a:t>）</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84941317"/>
                  </a:ext>
                </a:extLst>
              </a:tr>
              <a:tr h="852256">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普通录音</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930590371"/>
                  </a:ext>
                </a:extLst>
              </a:tr>
            </a:tbl>
          </a:graphicData>
        </a:graphic>
      </p:graphicFrame>
    </p:spTree>
    <p:extLst>
      <p:ext uri="{BB962C8B-B14F-4D97-AF65-F5344CB8AC3E}">
        <p14:creationId xmlns:p14="http://schemas.microsoft.com/office/powerpoint/2010/main" val="1692428544"/>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cover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2915900" y="227189"/>
            <a:ext cx="11068839" cy="1028957"/>
          </a:xfrm>
        </p:spPr>
        <p:txBody>
          <a:bodyPr>
            <a:noAutofit/>
          </a:bodyPr>
          <a:lstStyle/>
          <a:p>
            <a:pPr algn="ctr"/>
            <a:r>
              <a:rPr lang="zh-CN" altLang="en-US" sz="6400" dirty="0"/>
              <a:t>方案介绍</a:t>
            </a:r>
            <a:r>
              <a:rPr lang="en-US" altLang="zh-CN" sz="6400" dirty="0"/>
              <a:t>-</a:t>
            </a:r>
            <a:r>
              <a:rPr lang="zh-CN" altLang="en-US" sz="6400" dirty="0"/>
              <a:t>智能麦克风系统框图</a:t>
            </a:r>
          </a:p>
        </p:txBody>
      </p:sp>
      <p:pic>
        <p:nvPicPr>
          <p:cNvPr id="5" name="图片 4">
            <a:extLst>
              <a:ext uri="{FF2B5EF4-FFF2-40B4-BE49-F238E27FC236}">
                <a16:creationId xmlns:a16="http://schemas.microsoft.com/office/drawing/2014/main" id="{CE5EB616-DF97-4147-9403-293CD97134B1}"/>
              </a:ext>
            </a:extLst>
          </p:cNvPr>
          <p:cNvPicPr>
            <a:picLocks noChangeAspect="1"/>
          </p:cNvPicPr>
          <p:nvPr/>
        </p:nvPicPr>
        <p:blipFill>
          <a:blip r:embed="rId2"/>
          <a:stretch>
            <a:fillRect/>
          </a:stretch>
        </p:blipFill>
        <p:spPr>
          <a:xfrm>
            <a:off x="2657302" y="1512483"/>
            <a:ext cx="19069396" cy="12149814"/>
          </a:xfrm>
          <a:prstGeom prst="rect">
            <a:avLst/>
          </a:prstGeom>
        </p:spPr>
      </p:pic>
    </p:spTree>
    <p:extLst>
      <p:ext uri="{BB962C8B-B14F-4D97-AF65-F5344CB8AC3E}">
        <p14:creationId xmlns:p14="http://schemas.microsoft.com/office/powerpoint/2010/main" val="16822596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1">
            <a:extLst>
              <a:ext uri="{FF2B5EF4-FFF2-40B4-BE49-F238E27FC236}">
                <a16:creationId xmlns:a16="http://schemas.microsoft.com/office/drawing/2014/main" id="{701D099A-43E7-46C2-9368-C03E695B47FC}"/>
              </a:ext>
            </a:extLst>
          </p:cNvPr>
          <p:cNvSpPr txBox="1">
            <a:spLocks/>
          </p:cNvSpPr>
          <p:nvPr/>
        </p:nvSpPr>
        <p:spPr>
          <a:xfrm>
            <a:off x="14813280" y="227189"/>
            <a:ext cx="8888826" cy="10289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noAutofit/>
          </a:bodyPr>
          <a:lstStyle>
            <a:lvl1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1pPr>
            <a:lvl2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2pPr>
            <a:lvl3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3pPr>
            <a:lvl4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4pPr>
            <a:lvl5pPr marL="0" marR="0" indent="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5pPr>
            <a:lvl6pPr marL="0" marR="0" indent="4572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6pPr>
            <a:lvl7pPr marL="0" marR="0" indent="9144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7pPr>
            <a:lvl8pPr marL="0" marR="0" indent="13716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8pPr>
            <a:lvl9pPr marL="0" marR="0" indent="1828800" algn="l" defTabSz="1828800" latinLnBrk="0">
              <a:lnSpc>
                <a:spcPct val="100000"/>
              </a:lnSpc>
              <a:spcBef>
                <a:spcPts val="0"/>
              </a:spcBef>
              <a:spcAft>
                <a:spcPts val="0"/>
              </a:spcAft>
              <a:buClrTx/>
              <a:buSzTx/>
              <a:buFontTx/>
              <a:buNone/>
              <a:tabLst/>
              <a:defRPr sz="7400" b="0" i="0" u="none" strike="noStrike" cap="none" spc="0" baseline="0">
                <a:ln>
                  <a:noFill/>
                </a:ln>
                <a:solidFill>
                  <a:srgbClr val="FFFFFF"/>
                </a:solidFill>
                <a:uFillTx/>
                <a:latin typeface="Arial"/>
                <a:ea typeface="Arial"/>
                <a:cs typeface="Arial"/>
                <a:sym typeface="Arial"/>
              </a:defRPr>
            </a:lvl9pPr>
          </a:lstStyle>
          <a:p>
            <a:pPr algn="ctr" hangingPunct="1"/>
            <a:r>
              <a:rPr lang="zh-CN" altLang="en-US" sz="6400" dirty="0"/>
              <a:t>方案介绍</a:t>
            </a:r>
            <a:r>
              <a:rPr lang="en-US" altLang="zh-CN" sz="6400" dirty="0"/>
              <a:t>-K</a:t>
            </a:r>
            <a:r>
              <a:rPr lang="zh-CN" altLang="en-US" sz="6400" dirty="0"/>
              <a:t>歌麦克风</a:t>
            </a:r>
          </a:p>
        </p:txBody>
      </p:sp>
      <p:pic>
        <p:nvPicPr>
          <p:cNvPr id="3" name="图片 2">
            <a:extLst>
              <a:ext uri="{FF2B5EF4-FFF2-40B4-BE49-F238E27FC236}">
                <a16:creationId xmlns:a16="http://schemas.microsoft.com/office/drawing/2014/main" id="{2C74F081-CFD6-4ED7-AEFB-42907EE56FE4}"/>
              </a:ext>
            </a:extLst>
          </p:cNvPr>
          <p:cNvPicPr>
            <a:picLocks noChangeAspect="1"/>
          </p:cNvPicPr>
          <p:nvPr/>
        </p:nvPicPr>
        <p:blipFill>
          <a:blip r:embed="rId3"/>
          <a:stretch>
            <a:fillRect/>
          </a:stretch>
        </p:blipFill>
        <p:spPr>
          <a:xfrm>
            <a:off x="1272714" y="4742846"/>
            <a:ext cx="6551984" cy="4850042"/>
          </a:xfrm>
          <a:prstGeom prst="rect">
            <a:avLst/>
          </a:prstGeom>
        </p:spPr>
      </p:pic>
      <p:sp>
        <p:nvSpPr>
          <p:cNvPr id="12" name="文本框 11">
            <a:extLst>
              <a:ext uri="{FF2B5EF4-FFF2-40B4-BE49-F238E27FC236}">
                <a16:creationId xmlns:a16="http://schemas.microsoft.com/office/drawing/2014/main" id="{A8E453C3-4738-4220-AE0A-6EE35299A6B3}"/>
              </a:ext>
            </a:extLst>
          </p:cNvPr>
          <p:cNvSpPr txBox="1"/>
          <p:nvPr/>
        </p:nvSpPr>
        <p:spPr>
          <a:xfrm>
            <a:off x="9306390" y="3527876"/>
            <a:ext cx="5771219" cy="8526245"/>
          </a:xfrm>
          <a:prstGeom prst="rect">
            <a:avLst/>
          </a:prstGeom>
          <a:noFill/>
        </p:spPr>
        <p:txBody>
          <a:bodyPr wrap="square">
            <a:spAutoFit/>
          </a:bodyPr>
          <a:lstStyle/>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自动增益（</a:t>
            </a:r>
            <a:r>
              <a:rPr lang="en-US" altLang="zh-CN" sz="2800" kern="1200" dirty="0">
                <a:solidFill>
                  <a:prstClr val="black"/>
                </a:solidFill>
                <a:latin typeface="微软雅黑" panose="020B0503020204020204" pitchFamily="34" charset="-122"/>
                <a:ea typeface="微软雅黑" panose="020B0503020204020204" pitchFamily="34" charset="-122"/>
                <a:cs typeface="+mn-cs"/>
              </a:rPr>
              <a:t>AGC</a:t>
            </a:r>
            <a:r>
              <a:rPr lang="zh-CN" altLang="en-US" sz="2800" kern="1200" dirty="0">
                <a:solidFill>
                  <a:prstClr val="black"/>
                </a:solidFill>
                <a:latin typeface="微软雅黑" panose="020B0503020204020204" pitchFamily="34" charset="-122"/>
                <a:ea typeface="微软雅黑" panose="020B0503020204020204" pitchFamily="34" charset="-122"/>
                <a:cs typeface="+mn-cs"/>
              </a:rPr>
              <a:t>）</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声音强度一致</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啸叫消除</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声音自激消除</a:t>
            </a: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多种</a:t>
            </a:r>
            <a:r>
              <a:rPr lang="en-US" altLang="zh-CN" sz="2800" kern="1200" dirty="0">
                <a:solidFill>
                  <a:prstClr val="black"/>
                </a:solidFill>
                <a:latin typeface="微软雅黑" panose="020B0503020204020204" pitchFamily="34" charset="-122"/>
                <a:ea typeface="微软雅黑" panose="020B0503020204020204" pitchFamily="34" charset="-122"/>
                <a:cs typeface="+mn-cs"/>
              </a:rPr>
              <a:t>K</a:t>
            </a:r>
            <a:r>
              <a:rPr lang="zh-CN" altLang="en-US" sz="2800" kern="1200" dirty="0">
                <a:solidFill>
                  <a:prstClr val="black"/>
                </a:solidFill>
                <a:latin typeface="微软雅黑" panose="020B0503020204020204" pitchFamily="34" charset="-122"/>
                <a:ea typeface="微软雅黑" panose="020B0503020204020204" pitchFamily="34" charset="-122"/>
                <a:cs typeface="+mn-cs"/>
              </a:rPr>
              <a:t>歌音效</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原声、混响、民歌、快歌、慢歌</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a:p>
            <a:pPr algn="l" defTabSz="1828800" hangingPunct="1">
              <a:lnSpc>
                <a:spcPct val="250000"/>
              </a:lnSpc>
            </a:pPr>
            <a:r>
              <a:rPr lang="zh-CN" altLang="en-US" sz="2800" kern="1200" dirty="0">
                <a:solidFill>
                  <a:prstClr val="black"/>
                </a:solidFill>
                <a:latin typeface="微软雅黑" panose="020B0503020204020204" pitchFamily="34" charset="-122"/>
                <a:ea typeface="微软雅黑" panose="020B0503020204020204" pitchFamily="34" charset="-122"/>
                <a:cs typeface="+mn-cs"/>
              </a:rPr>
              <a:t>音效增强</a:t>
            </a:r>
            <a:endParaRPr lang="en-US" altLang="zh-CN" sz="280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lnSpc>
                <a:spcPct val="250000"/>
              </a:lnSpc>
              <a:buFont typeface="Arial" panose="020B0604020202020204" pitchFamily="34" charset="0"/>
              <a:buChar char="•"/>
            </a:pPr>
            <a:r>
              <a:rPr lang="zh-CN" altLang="en-US" sz="2800" b="0" kern="1200" dirty="0">
                <a:solidFill>
                  <a:prstClr val="black"/>
                </a:solidFill>
                <a:latin typeface="微软雅黑" panose="020B0503020204020204" pitchFamily="34" charset="-122"/>
                <a:ea typeface="微软雅黑" panose="020B0503020204020204" pitchFamily="34" charset="-122"/>
                <a:cs typeface="+mn-cs"/>
              </a:rPr>
              <a:t>澎湃听感震撼声场如身临其境</a:t>
            </a:r>
            <a:endParaRPr lang="en-US" altLang="zh-CN" sz="2800" b="0" kern="1200" dirty="0">
              <a:solidFill>
                <a:prstClr val="black"/>
              </a:solidFill>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7A7869E5-17FF-4EA9-AB60-62013BBC6642}"/>
              </a:ext>
            </a:extLst>
          </p:cNvPr>
          <p:cNvSpPr txBox="1"/>
          <p:nvPr/>
        </p:nvSpPr>
        <p:spPr>
          <a:xfrm>
            <a:off x="10242844"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核心技术</a:t>
            </a:r>
          </a:p>
        </p:txBody>
      </p:sp>
      <p:sp>
        <p:nvSpPr>
          <p:cNvPr id="14" name="文本框 13">
            <a:extLst>
              <a:ext uri="{FF2B5EF4-FFF2-40B4-BE49-F238E27FC236}">
                <a16:creationId xmlns:a16="http://schemas.microsoft.com/office/drawing/2014/main" id="{236C2733-1896-446A-A64F-0FD5ED0DC99D}"/>
              </a:ext>
            </a:extLst>
          </p:cNvPr>
          <p:cNvSpPr txBox="1"/>
          <p:nvPr/>
        </p:nvSpPr>
        <p:spPr>
          <a:xfrm>
            <a:off x="18640290" y="2445023"/>
            <a:ext cx="2564298" cy="707886"/>
          </a:xfrm>
          <a:prstGeom prst="rect">
            <a:avLst/>
          </a:prstGeom>
          <a:noFill/>
        </p:spPr>
        <p:txBody>
          <a:bodyPr wrap="square" rtlCol="0">
            <a:spAutoFit/>
          </a:bodyPr>
          <a:lstStyle/>
          <a:p>
            <a:pPr algn="l" defTabSz="1828800" hangingPunct="1"/>
            <a:r>
              <a:rPr lang="zh-CN" altLang="en-US" sz="4000" kern="1200" dirty="0">
                <a:solidFill>
                  <a:prstClr val="black"/>
                </a:solidFill>
                <a:latin typeface="微软雅黑" panose="020B0503020204020204" pitchFamily="34" charset="-122"/>
                <a:ea typeface="微软雅黑" panose="020B0503020204020204" pitchFamily="34" charset="-122"/>
                <a:cs typeface="+mn-cs"/>
              </a:rPr>
              <a:t>主要参数</a:t>
            </a:r>
          </a:p>
        </p:txBody>
      </p:sp>
      <p:graphicFrame>
        <p:nvGraphicFramePr>
          <p:cNvPr id="15" name="表格 14">
            <a:extLst>
              <a:ext uri="{FF2B5EF4-FFF2-40B4-BE49-F238E27FC236}">
                <a16:creationId xmlns:a16="http://schemas.microsoft.com/office/drawing/2014/main" id="{E7B54211-867B-4B92-97A5-65FD1672C050}"/>
              </a:ext>
            </a:extLst>
          </p:cNvPr>
          <p:cNvGraphicFramePr>
            <a:graphicFrameLocks noGrp="1"/>
          </p:cNvGraphicFramePr>
          <p:nvPr>
            <p:extLst>
              <p:ext uri="{D42A27DB-BD31-4B8C-83A1-F6EECF244321}">
                <p14:modId xmlns:p14="http://schemas.microsoft.com/office/powerpoint/2010/main" val="1278972927"/>
              </p:ext>
            </p:extLst>
          </p:nvPr>
        </p:nvGraphicFramePr>
        <p:xfrm>
          <a:off x="16142772" y="3694130"/>
          <a:ext cx="7559334" cy="8730316"/>
        </p:xfrm>
        <a:graphic>
          <a:graphicData uri="http://schemas.openxmlformats.org/drawingml/2006/table">
            <a:tbl>
              <a:tblPr>
                <a:tableStyleId>{9D7B26C5-4107-4FEC-AEDC-1716B250A1EF}</a:tableStyleId>
              </a:tblPr>
              <a:tblGrid>
                <a:gridCol w="2339264">
                  <a:extLst>
                    <a:ext uri="{9D8B030D-6E8A-4147-A177-3AD203B41FA5}">
                      <a16:colId xmlns:a16="http://schemas.microsoft.com/office/drawing/2014/main" val="3212131345"/>
                    </a:ext>
                  </a:extLst>
                </a:gridCol>
                <a:gridCol w="5220070">
                  <a:extLst>
                    <a:ext uri="{9D8B030D-6E8A-4147-A177-3AD203B41FA5}">
                      <a16:colId xmlns:a16="http://schemas.microsoft.com/office/drawing/2014/main" val="4071520531"/>
                    </a:ext>
                  </a:extLst>
                </a:gridCol>
              </a:tblGrid>
              <a:tr h="970748">
                <a:tc>
                  <a:txBody>
                    <a:bodyPr/>
                    <a:lstStyle/>
                    <a:p>
                      <a:pPr algn="l" fontAlgn="b"/>
                      <a:r>
                        <a:rPr lang="zh-CN" altLang="en-US" sz="2800" b="1" u="none" strike="noStrike" dirty="0">
                          <a:effectLst/>
                          <a:latin typeface="+mn-ea"/>
                          <a:ea typeface="+mn-ea"/>
                        </a:rPr>
                        <a:t>方案类型</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智能无线麦克风</a:t>
                      </a:r>
                    </a:p>
                  </a:txBody>
                  <a:tcPr marL="12700" marR="12700" marT="12700" marB="0" anchor="ctr"/>
                </a:tc>
                <a:extLst>
                  <a:ext uri="{0D108BD9-81ED-4DB2-BD59-A6C34878D82A}">
                    <a16:rowId xmlns:a16="http://schemas.microsoft.com/office/drawing/2014/main" val="3337259773"/>
                  </a:ext>
                </a:extLst>
              </a:tr>
              <a:tr h="9491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zh-CN" altLang="en-US" sz="2800" b="1" u="none" strike="noStrike" dirty="0">
                          <a:effectLst/>
                          <a:latin typeface="+mn-ea"/>
                          <a:ea typeface="+mn-ea"/>
                        </a:rPr>
                        <a:t>麦克风数量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2800" u="none" strike="noStrike" dirty="0">
                          <a:effectLst/>
                          <a:latin typeface="+mn-ea"/>
                          <a:ea typeface="+mn-ea"/>
                        </a:rPr>
                        <a:t>1/2</a:t>
                      </a:r>
                      <a:r>
                        <a:rPr lang="zh-CN" altLang="en-US" sz="2800" u="none" strike="noStrike" dirty="0">
                          <a:effectLst/>
                          <a:latin typeface="+mn-ea"/>
                          <a:ea typeface="+mn-ea"/>
                        </a:rPr>
                        <a:t>个，</a:t>
                      </a:r>
                      <a:r>
                        <a:rPr lang="zh-CN" altLang="en-US" sz="2800" b="0" i="0" u="none" strike="noStrike" cap="none" spc="0" baseline="0" dirty="0">
                          <a:ln>
                            <a:noFill/>
                          </a:ln>
                          <a:solidFill>
                            <a:schemeClr val="tx1"/>
                          </a:solidFill>
                          <a:effectLst/>
                          <a:uFillTx/>
                          <a:latin typeface="+mn-ea"/>
                          <a:ea typeface="+mn-ea"/>
                          <a:cs typeface="+mn-cs"/>
                          <a:sym typeface="Arial"/>
                        </a:rPr>
                        <a:t>指向性拾音</a:t>
                      </a:r>
                      <a:endParaRPr lang="zh-CN" altLang="en-US" sz="2800" b="0" i="0" u="none" strike="noStrike" dirty="0">
                        <a:solidFill>
                          <a:srgbClr val="650F18"/>
                        </a:solidFill>
                        <a:effectLst/>
                        <a:latin typeface="微软雅黑" panose="020B0503020204020204" pitchFamily="34" charset="-122"/>
                        <a:ea typeface="微软雅黑" panose="020B0503020204020204" pitchFamily="34" charset="-122"/>
                      </a:endParaRPr>
                    </a:p>
                  </a:txBody>
                  <a:tcPr marL="12700" marR="12700" marT="12700" marB="0" anchor="ctr"/>
                </a:tc>
                <a:extLst>
                  <a:ext uri="{0D108BD9-81ED-4DB2-BD59-A6C34878D82A}">
                    <a16:rowId xmlns:a16="http://schemas.microsoft.com/office/drawing/2014/main" val="1191834377"/>
                  </a:ext>
                </a:extLst>
              </a:tr>
              <a:tr h="945206">
                <a:tc>
                  <a:txBody>
                    <a:bodyPr/>
                    <a:lstStyle/>
                    <a:p>
                      <a:pPr algn="l" fontAlgn="b"/>
                      <a:r>
                        <a:rPr lang="zh-CN" altLang="en-US" sz="2800" b="1" i="0" u="none" strike="noStrike" dirty="0">
                          <a:solidFill>
                            <a:srgbClr val="000000"/>
                          </a:solidFill>
                          <a:effectLst/>
                          <a:latin typeface="+mn-ea"/>
                          <a:ea typeface="+mn-ea"/>
                        </a:rPr>
                        <a:t>高保真人声</a:t>
                      </a:r>
                    </a:p>
                  </a:txBody>
                  <a:tcPr marL="12700" marR="12700" marT="12700" marB="0" anchor="ctr"/>
                </a:tc>
                <a:tc>
                  <a:txBody>
                    <a:bodyPr/>
                    <a:lstStyle/>
                    <a:p>
                      <a:pPr algn="l" fontAlgn="b"/>
                      <a:r>
                        <a:rPr lang="en-US" altLang="zh-CN" sz="2800" b="0" i="0" u="none" strike="noStrike" dirty="0">
                          <a:solidFill>
                            <a:srgbClr val="000000"/>
                          </a:solidFill>
                          <a:effectLst/>
                          <a:latin typeface="+mn-ea"/>
                          <a:ea typeface="+mn-ea"/>
                        </a:rPr>
                        <a:t>16bit / 48K</a:t>
                      </a:r>
                      <a:r>
                        <a:rPr lang="zh-CN" altLang="en-US" sz="2800" b="0" i="0" u="none" strike="noStrike" dirty="0">
                          <a:solidFill>
                            <a:srgbClr val="000000"/>
                          </a:solidFill>
                          <a:effectLst/>
                          <a:latin typeface="+mn-ea"/>
                          <a:ea typeface="+mn-ea"/>
                        </a:rPr>
                        <a:t>采样率</a:t>
                      </a:r>
                    </a:p>
                  </a:txBody>
                  <a:tcPr marL="12700" marR="12700" marT="12700" marB="0" anchor="ctr"/>
                </a:tc>
                <a:extLst>
                  <a:ext uri="{0D108BD9-81ED-4DB2-BD59-A6C34878D82A}">
                    <a16:rowId xmlns:a16="http://schemas.microsoft.com/office/drawing/2014/main" val="3058567684"/>
                  </a:ext>
                </a:extLst>
              </a:tr>
              <a:tr h="959068">
                <a:tc>
                  <a:txBody>
                    <a:bodyPr/>
                    <a:lstStyle/>
                    <a:p>
                      <a:pPr algn="l" fontAlgn="b"/>
                      <a:r>
                        <a:rPr lang="zh-CN" altLang="en-US" sz="2800" b="1" i="0" u="none" strike="noStrike" dirty="0">
                          <a:solidFill>
                            <a:srgbClr val="000000"/>
                          </a:solidFill>
                          <a:effectLst/>
                          <a:latin typeface="+mn-ea"/>
                          <a:ea typeface="+mn-ea"/>
                        </a:rPr>
                        <a:t>噪音消除</a:t>
                      </a: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双麦降噪拾音</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061245687"/>
                  </a:ext>
                </a:extLst>
              </a:tr>
              <a:tr h="955174">
                <a:tc>
                  <a:txBody>
                    <a:bodyPr/>
                    <a:lstStyle/>
                    <a:p>
                      <a:pPr algn="l" fontAlgn="b"/>
                      <a:r>
                        <a:rPr lang="zh-CN" altLang="en-US" sz="2800" b="1" i="0" u="none" strike="noStrike" dirty="0">
                          <a:solidFill>
                            <a:srgbClr val="000000"/>
                          </a:solidFill>
                          <a:effectLst/>
                          <a:latin typeface="+mn-ea"/>
                          <a:ea typeface="+mn-ea"/>
                        </a:rPr>
                        <a:t>立体声输出</a:t>
                      </a: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双喇叭</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524709731"/>
                  </a:ext>
                </a:extLst>
              </a:tr>
              <a:tr h="951280">
                <a:tc>
                  <a:txBody>
                    <a:bodyPr/>
                    <a:lstStyle/>
                    <a:p>
                      <a:pPr algn="l" fontAlgn="b"/>
                      <a:r>
                        <a:rPr lang="zh-CN" altLang="en-US" sz="2800" b="1" u="none" strike="noStrike" dirty="0">
                          <a:effectLst/>
                          <a:latin typeface="+mn-ea"/>
                          <a:ea typeface="+mn-ea"/>
                        </a:rPr>
                        <a:t>连接方式</a:t>
                      </a:r>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u="none" strike="noStrike" kern="1200" dirty="0">
                          <a:solidFill>
                            <a:schemeClr val="tx1"/>
                          </a:solidFill>
                          <a:effectLst/>
                          <a:latin typeface="+mn-ea"/>
                          <a:ea typeface="+mn-ea"/>
                          <a:cs typeface="+mn-cs"/>
                        </a:rPr>
                        <a:t>蓝牙</a:t>
                      </a:r>
                      <a:endParaRPr lang="en-US" sz="2800" u="none" strike="noStrike" kern="1200" dirty="0">
                        <a:solidFill>
                          <a:schemeClr val="tx1"/>
                        </a:solidFill>
                        <a:effectLst/>
                        <a:latin typeface="+mn-ea"/>
                        <a:ea typeface="+mn-ea"/>
                        <a:cs typeface="+mn-cs"/>
                      </a:endParaRPr>
                    </a:p>
                  </a:txBody>
                  <a:tcPr marL="12700" marR="12700" marT="12700" marB="0" anchor="ctr"/>
                </a:tc>
                <a:extLst>
                  <a:ext uri="{0D108BD9-81ED-4DB2-BD59-A6C34878D82A}">
                    <a16:rowId xmlns:a16="http://schemas.microsoft.com/office/drawing/2014/main" val="2836393181"/>
                  </a:ext>
                </a:extLst>
              </a:tr>
              <a:tr h="1063924">
                <a:tc rowSpan="3">
                  <a:txBody>
                    <a:bodyPr/>
                    <a:lstStyle/>
                    <a:p>
                      <a:pPr algn="l" fontAlgn="b"/>
                      <a:r>
                        <a:rPr lang="zh-CN" altLang="en-US" sz="2800" b="1" i="0" u="none" strike="noStrike" dirty="0">
                          <a:solidFill>
                            <a:srgbClr val="000000"/>
                          </a:solidFill>
                          <a:effectLst/>
                          <a:latin typeface="+mn-ea"/>
                          <a:ea typeface="+mn-ea"/>
                        </a:rPr>
                        <a:t>应用场景</a:t>
                      </a:r>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en-US" altLang="zh-CN" sz="2800" b="1" i="0" u="none" strike="noStrike" dirty="0">
                        <a:solidFill>
                          <a:srgbClr val="000000"/>
                        </a:solidFill>
                        <a:effectLst/>
                        <a:latin typeface="+mn-ea"/>
                        <a:ea typeface="+mn-ea"/>
                      </a:endParaRPr>
                    </a:p>
                    <a:p>
                      <a:pPr algn="l" fontAlgn="b"/>
                      <a:endParaRPr lang="zh-CN" altLang="en-US" sz="2800" b="1" i="0" u="none" strike="noStrike" dirty="0">
                        <a:solidFill>
                          <a:srgbClr val="000000"/>
                        </a:solidFill>
                        <a:effectLst/>
                        <a:latin typeface="+mn-ea"/>
                        <a:ea typeface="+mn-ea"/>
                      </a:endParaRPr>
                    </a:p>
                  </a:txBody>
                  <a:tcPr marL="12700" marR="12700" marT="12700" marB="0" anchor="ctr"/>
                </a:tc>
                <a:tc>
                  <a:txBody>
                    <a:bodyPr/>
                    <a:lstStyle/>
                    <a:p>
                      <a:pPr algn="l" fontAlgn="b"/>
                      <a:r>
                        <a:rPr lang="zh-CN" altLang="en-US" sz="2800" b="0" i="0" u="none" strike="noStrike" dirty="0">
                          <a:solidFill>
                            <a:srgbClr val="000000"/>
                          </a:solidFill>
                          <a:effectLst/>
                          <a:latin typeface="+mn-ea"/>
                          <a:ea typeface="+mn-ea"/>
                        </a:rPr>
                        <a:t>朋友聚会</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2912059241"/>
                  </a:ext>
                </a:extLst>
              </a:tr>
              <a:tr h="834500">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家庭</a:t>
                      </a:r>
                      <a:r>
                        <a:rPr lang="en-US" altLang="zh-CN" sz="2800" b="0" i="0" u="none" strike="noStrike" dirty="0">
                          <a:solidFill>
                            <a:srgbClr val="000000"/>
                          </a:solidFill>
                          <a:effectLst/>
                          <a:latin typeface="+mn-ea"/>
                          <a:ea typeface="+mn-ea"/>
                        </a:rPr>
                        <a:t>KTV</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3254487556"/>
                  </a:ext>
                </a:extLst>
              </a:tr>
              <a:tr h="958788">
                <a:tc vMerge="1">
                  <a:txBody>
                    <a:bodyPr/>
                    <a:lstStyle/>
                    <a:p>
                      <a:pPr algn="l" fontAlgn="b"/>
                      <a:endParaRPr lang="zh-CN" altLang="en-US" sz="1400" b="1" i="0" u="none" strike="noStrike" dirty="0">
                        <a:solidFill>
                          <a:srgbClr val="000000"/>
                        </a:solidFill>
                        <a:effectLst/>
                        <a:latin typeface="+mn-ea"/>
                        <a:ea typeface="+mn-ea"/>
                      </a:endParaRPr>
                    </a:p>
                  </a:txBody>
                  <a:tcPr marL="6350" marR="6350" marT="6350" marB="0" anchor="ctr"/>
                </a:tc>
                <a:tc>
                  <a:txBody>
                    <a:bodyPr/>
                    <a:lstStyle/>
                    <a:p>
                      <a:pPr algn="l" fontAlgn="b"/>
                      <a:r>
                        <a:rPr lang="zh-CN" altLang="en-US" sz="2800" b="0" i="0" u="none" strike="noStrike" dirty="0">
                          <a:solidFill>
                            <a:srgbClr val="000000"/>
                          </a:solidFill>
                          <a:effectLst/>
                          <a:latin typeface="+mn-ea"/>
                          <a:ea typeface="+mn-ea"/>
                        </a:rPr>
                        <a:t>带娃神器</a:t>
                      </a:r>
                      <a:endParaRPr lang="en-US" sz="2800" b="0" i="0" u="none" strike="noStrike" dirty="0">
                        <a:solidFill>
                          <a:srgbClr val="000000"/>
                        </a:solidFill>
                        <a:effectLst/>
                        <a:latin typeface="+mn-ea"/>
                        <a:ea typeface="+mn-ea"/>
                      </a:endParaRPr>
                    </a:p>
                  </a:txBody>
                  <a:tcPr marL="12700" marR="12700" marT="12700" marB="0" anchor="ctr"/>
                </a:tc>
                <a:extLst>
                  <a:ext uri="{0D108BD9-81ED-4DB2-BD59-A6C34878D82A}">
                    <a16:rowId xmlns:a16="http://schemas.microsoft.com/office/drawing/2014/main" val="1184941317"/>
                  </a:ext>
                </a:extLst>
              </a:tr>
            </a:tbl>
          </a:graphicData>
        </a:graphic>
      </p:graphicFrame>
    </p:spTree>
    <p:extLst>
      <p:ext uri="{BB962C8B-B14F-4D97-AF65-F5344CB8AC3E}">
        <p14:creationId xmlns:p14="http://schemas.microsoft.com/office/powerpoint/2010/main" val="4067947624"/>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cover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3067608" y="227189"/>
            <a:ext cx="10917132" cy="1028957"/>
          </a:xfrm>
        </p:spPr>
        <p:txBody>
          <a:bodyPr>
            <a:noAutofit/>
          </a:bodyPr>
          <a:lstStyle/>
          <a:p>
            <a:pPr algn="ctr"/>
            <a:r>
              <a:rPr lang="zh-CN" altLang="en-US" sz="6400" dirty="0"/>
              <a:t>方案介绍</a:t>
            </a:r>
            <a:r>
              <a:rPr lang="en-US" altLang="zh-CN" sz="6400" dirty="0"/>
              <a:t>-K</a:t>
            </a:r>
            <a:r>
              <a:rPr lang="zh-CN" altLang="en-US" sz="6400" dirty="0"/>
              <a:t>歌麦克风系统框图</a:t>
            </a:r>
          </a:p>
        </p:txBody>
      </p:sp>
      <p:grpSp>
        <p:nvGrpSpPr>
          <p:cNvPr id="73" name="组合 72">
            <a:extLst>
              <a:ext uri="{FF2B5EF4-FFF2-40B4-BE49-F238E27FC236}">
                <a16:creationId xmlns:a16="http://schemas.microsoft.com/office/drawing/2014/main" id="{0FFAAE75-9DBC-429E-9D03-A789E864D3BA}"/>
              </a:ext>
            </a:extLst>
          </p:cNvPr>
          <p:cNvGrpSpPr/>
          <p:nvPr/>
        </p:nvGrpSpPr>
        <p:grpSpPr>
          <a:xfrm>
            <a:off x="5254507" y="3585447"/>
            <a:ext cx="13874986" cy="7691842"/>
            <a:chOff x="4500147" y="3616741"/>
            <a:chExt cx="13874986" cy="7691842"/>
          </a:xfrm>
        </p:grpSpPr>
        <p:sp>
          <p:nvSpPr>
            <p:cNvPr id="3" name="矩形 2">
              <a:extLst>
                <a:ext uri="{FF2B5EF4-FFF2-40B4-BE49-F238E27FC236}">
                  <a16:creationId xmlns:a16="http://schemas.microsoft.com/office/drawing/2014/main" id="{894F6BEE-942A-4733-B6F5-934052B523DB}"/>
                </a:ext>
              </a:extLst>
            </p:cNvPr>
            <p:cNvSpPr/>
            <p:nvPr/>
          </p:nvSpPr>
          <p:spPr>
            <a:xfrm>
              <a:off x="6918615" y="7183178"/>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SNC8600A</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sp>
          <p:nvSpPr>
            <p:cNvPr id="6" name="矩形 5">
              <a:extLst>
                <a:ext uri="{FF2B5EF4-FFF2-40B4-BE49-F238E27FC236}">
                  <a16:creationId xmlns:a16="http://schemas.microsoft.com/office/drawing/2014/main" id="{741789BA-4ED3-42D9-A3BB-DED7D918AB75}"/>
                </a:ext>
              </a:extLst>
            </p:cNvPr>
            <p:cNvSpPr/>
            <p:nvPr/>
          </p:nvSpPr>
          <p:spPr>
            <a:xfrm>
              <a:off x="12011422" y="7183178"/>
              <a:ext cx="3657600" cy="2887746"/>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000" b="0" i="0" u="none" strike="noStrike" cap="none" spc="0" normalizeH="0" baseline="0" dirty="0">
                  <a:ln>
                    <a:solidFill>
                      <a:schemeClr val="tx1"/>
                    </a:solidFill>
                  </a:ln>
                  <a:solidFill>
                    <a:srgbClr val="FFFFFF"/>
                  </a:solidFill>
                  <a:effectLst/>
                  <a:uFillTx/>
                  <a:latin typeface="+mn-lt"/>
                  <a:ea typeface="+mn-ea"/>
                  <a:cs typeface="+mn-cs"/>
                  <a:sym typeface="Helvetica Neue Medium"/>
                </a:rPr>
                <a:t>BT Chip</a:t>
              </a:r>
              <a:endParaRPr kumimoji="0" lang="zh-CN" altLang="en-US" sz="3000" b="0" i="0" u="none" strike="noStrike" cap="none" spc="0" normalizeH="0" baseline="0" dirty="0">
                <a:ln>
                  <a:solidFill>
                    <a:schemeClr val="tx1"/>
                  </a:solidFill>
                </a:ln>
                <a:solidFill>
                  <a:srgbClr val="FFFFFF"/>
                </a:solidFill>
                <a:effectLst/>
                <a:uFillTx/>
                <a:latin typeface="+mn-lt"/>
                <a:ea typeface="+mn-ea"/>
                <a:cs typeface="+mn-cs"/>
                <a:sym typeface="Helvetica Neue Medium"/>
              </a:endParaRPr>
            </a:p>
          </p:txBody>
        </p:sp>
        <p:cxnSp>
          <p:nvCxnSpPr>
            <p:cNvPr id="7" name="直接箭头连接符 6">
              <a:extLst>
                <a:ext uri="{FF2B5EF4-FFF2-40B4-BE49-F238E27FC236}">
                  <a16:creationId xmlns:a16="http://schemas.microsoft.com/office/drawing/2014/main" id="{EB7AA5AB-7AC8-4206-9D86-4F78F3BD5193}"/>
                </a:ext>
              </a:extLst>
            </p:cNvPr>
            <p:cNvCxnSpPr/>
            <p:nvPr/>
          </p:nvCxnSpPr>
          <p:spPr>
            <a:xfrm>
              <a:off x="10576215" y="7909615"/>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8" name="直接箭头连接符 7">
              <a:extLst>
                <a:ext uri="{FF2B5EF4-FFF2-40B4-BE49-F238E27FC236}">
                  <a16:creationId xmlns:a16="http://schemas.microsoft.com/office/drawing/2014/main" id="{E239E464-9C29-45E0-92C5-FFAEBA5B57F5}"/>
                </a:ext>
              </a:extLst>
            </p:cNvPr>
            <p:cNvCxnSpPr/>
            <p:nvPr/>
          </p:nvCxnSpPr>
          <p:spPr>
            <a:xfrm>
              <a:off x="10576214" y="8781862"/>
              <a:ext cx="1435207" cy="0"/>
            </a:xfrm>
            <a:prstGeom prst="straightConnector1">
              <a:avLst/>
            </a:prstGeom>
            <a:noFill/>
            <a:ln w="25400" cap="flat">
              <a:solidFill>
                <a:srgbClr val="000000"/>
              </a:solidFill>
              <a:prstDash val="solid"/>
              <a:miter lim="400000"/>
              <a:headEnd type="arrow"/>
              <a:tailEnd type="arrow"/>
            </a:ln>
            <a:effectLst/>
            <a:sp3d/>
          </p:spPr>
          <p:style>
            <a:lnRef idx="0">
              <a:scrgbClr r="0" g="0" b="0"/>
            </a:lnRef>
            <a:fillRef idx="0">
              <a:scrgbClr r="0" g="0" b="0"/>
            </a:fillRef>
            <a:effectRef idx="0">
              <a:scrgbClr r="0" g="0" b="0"/>
            </a:effectRef>
            <a:fontRef idx="none"/>
          </p:style>
        </p:cxnSp>
        <p:cxnSp>
          <p:nvCxnSpPr>
            <p:cNvPr id="9" name="直接箭头连接符 8">
              <a:extLst>
                <a:ext uri="{FF2B5EF4-FFF2-40B4-BE49-F238E27FC236}">
                  <a16:creationId xmlns:a16="http://schemas.microsoft.com/office/drawing/2014/main" id="{B59BBE69-4EB0-4EA6-A1DC-5BCB15EAFB6D}"/>
                </a:ext>
              </a:extLst>
            </p:cNvPr>
            <p:cNvCxnSpPr/>
            <p:nvPr/>
          </p:nvCxnSpPr>
          <p:spPr>
            <a:xfrm>
              <a:off x="10576215" y="9673564"/>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1" name="直接连接符 10">
              <a:extLst>
                <a:ext uri="{FF2B5EF4-FFF2-40B4-BE49-F238E27FC236}">
                  <a16:creationId xmlns:a16="http://schemas.microsoft.com/office/drawing/2014/main" id="{F1DC1F22-D35C-497A-B367-00497C1A652D}"/>
                </a:ext>
              </a:extLst>
            </p:cNvPr>
            <p:cNvCxnSpPr>
              <a:cxnSpLocks/>
            </p:cNvCxnSpPr>
            <p:nvPr/>
          </p:nvCxnSpPr>
          <p:spPr>
            <a:xfrm>
              <a:off x="15669022" y="7431368"/>
              <a:ext cx="1960277"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直接连接符 14">
              <a:extLst>
                <a:ext uri="{FF2B5EF4-FFF2-40B4-BE49-F238E27FC236}">
                  <a16:creationId xmlns:a16="http://schemas.microsoft.com/office/drawing/2014/main" id="{B894DDCB-04F1-4921-BFCE-CD44F3D78326}"/>
                </a:ext>
              </a:extLst>
            </p:cNvPr>
            <p:cNvCxnSpPr>
              <a:cxnSpLocks/>
            </p:cNvCxnSpPr>
            <p:nvPr/>
          </p:nvCxnSpPr>
          <p:spPr>
            <a:xfrm flipV="1">
              <a:off x="17629299" y="5972219"/>
              <a:ext cx="0" cy="1459149"/>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7" name="等腰三角形 16">
              <a:extLst>
                <a:ext uri="{FF2B5EF4-FFF2-40B4-BE49-F238E27FC236}">
                  <a16:creationId xmlns:a16="http://schemas.microsoft.com/office/drawing/2014/main" id="{CA69914E-4D80-4F42-A3AC-AE3A8EF6F32A}"/>
                </a:ext>
              </a:extLst>
            </p:cNvPr>
            <p:cNvSpPr/>
            <p:nvPr/>
          </p:nvSpPr>
          <p:spPr>
            <a:xfrm rot="10800000">
              <a:off x="17257293" y="5613578"/>
              <a:ext cx="705102" cy="358640"/>
            </a:xfrm>
            <a:prstGeom prst="triangle">
              <a:avLst>
                <a:gd name="adj" fmla="val 47241"/>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solidFill>
                    <a:schemeClr val="tx1"/>
                  </a:solidFill>
                </a:ln>
                <a:solidFill>
                  <a:srgbClr val="FFFFFF"/>
                </a:solidFill>
                <a:effectLst/>
                <a:uFillTx/>
                <a:latin typeface="+mn-lt"/>
                <a:ea typeface="+mn-ea"/>
                <a:cs typeface="+mn-cs"/>
                <a:sym typeface="Helvetica Neue Medium"/>
              </a:endParaRPr>
            </a:p>
          </p:txBody>
        </p:sp>
        <p:cxnSp>
          <p:nvCxnSpPr>
            <p:cNvPr id="18" name="直接箭头连接符 17">
              <a:extLst>
                <a:ext uri="{FF2B5EF4-FFF2-40B4-BE49-F238E27FC236}">
                  <a16:creationId xmlns:a16="http://schemas.microsoft.com/office/drawing/2014/main" id="{0E89DAFE-C6FA-4210-B489-6A528F796902}"/>
                </a:ext>
              </a:extLst>
            </p:cNvPr>
            <p:cNvCxnSpPr/>
            <p:nvPr/>
          </p:nvCxnSpPr>
          <p:spPr>
            <a:xfrm>
              <a:off x="15669022" y="8425181"/>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19" name="直接箭头连接符 18">
              <a:extLst>
                <a:ext uri="{FF2B5EF4-FFF2-40B4-BE49-F238E27FC236}">
                  <a16:creationId xmlns:a16="http://schemas.microsoft.com/office/drawing/2014/main" id="{E9CA685F-D5B5-4AFE-86C2-ABAF66C15201}"/>
                </a:ext>
              </a:extLst>
            </p:cNvPr>
            <p:cNvCxnSpPr>
              <a:cxnSpLocks/>
            </p:cNvCxnSpPr>
            <p:nvPr/>
          </p:nvCxnSpPr>
          <p:spPr>
            <a:xfrm rot="10800000">
              <a:off x="15669022" y="9418994"/>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0" name="文本框 19">
              <a:extLst>
                <a:ext uri="{FF2B5EF4-FFF2-40B4-BE49-F238E27FC236}">
                  <a16:creationId xmlns:a16="http://schemas.microsoft.com/office/drawing/2014/main" id="{9B92DB99-0B73-46F4-B484-2CB2AFF4F442}"/>
                </a:ext>
              </a:extLst>
            </p:cNvPr>
            <p:cNvSpPr txBox="1"/>
            <p:nvPr/>
          </p:nvSpPr>
          <p:spPr>
            <a:xfrm>
              <a:off x="17305931" y="8229935"/>
              <a:ext cx="106920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PWR_KEY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1" name="文本框 20">
              <a:extLst>
                <a:ext uri="{FF2B5EF4-FFF2-40B4-BE49-F238E27FC236}">
                  <a16:creationId xmlns:a16="http://schemas.microsoft.com/office/drawing/2014/main" id="{C403DD27-7C47-4CDA-9327-B9FE97188070}"/>
                </a:ext>
              </a:extLst>
            </p:cNvPr>
            <p:cNvSpPr txBox="1"/>
            <p:nvPr/>
          </p:nvSpPr>
          <p:spPr>
            <a:xfrm>
              <a:off x="17322611" y="9229681"/>
              <a:ext cx="73257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LED*2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22" name="直接箭头连接符 21">
              <a:extLst>
                <a:ext uri="{FF2B5EF4-FFF2-40B4-BE49-F238E27FC236}">
                  <a16:creationId xmlns:a16="http://schemas.microsoft.com/office/drawing/2014/main" id="{D57D6A8B-4F91-4300-AED8-7CAD3F403133}"/>
                </a:ext>
              </a:extLst>
            </p:cNvPr>
            <p:cNvCxnSpPr>
              <a:cxnSpLocks/>
            </p:cNvCxnSpPr>
            <p:nvPr/>
          </p:nvCxnSpPr>
          <p:spPr>
            <a:xfrm flipV="1">
              <a:off x="14869112" y="4007232"/>
              <a:ext cx="1" cy="3175946"/>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4" name="直接箭头连接符 23">
              <a:extLst>
                <a:ext uri="{FF2B5EF4-FFF2-40B4-BE49-F238E27FC236}">
                  <a16:creationId xmlns:a16="http://schemas.microsoft.com/office/drawing/2014/main" id="{6A4A1A02-30B1-46F6-8176-3CE94DA8FD0B}"/>
                </a:ext>
              </a:extLst>
            </p:cNvPr>
            <p:cNvCxnSpPr>
              <a:cxnSpLocks/>
            </p:cNvCxnSpPr>
            <p:nvPr/>
          </p:nvCxnSpPr>
          <p:spPr>
            <a:xfrm flipV="1">
              <a:off x="13814685" y="4979998"/>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26" name="直接箭头连接符 25">
              <a:extLst>
                <a:ext uri="{FF2B5EF4-FFF2-40B4-BE49-F238E27FC236}">
                  <a16:creationId xmlns:a16="http://schemas.microsoft.com/office/drawing/2014/main" id="{0713D799-1F03-4B9C-B983-DAFBA2D7EA9C}"/>
                </a:ext>
              </a:extLst>
            </p:cNvPr>
            <p:cNvCxnSpPr>
              <a:cxnSpLocks/>
            </p:cNvCxnSpPr>
            <p:nvPr/>
          </p:nvCxnSpPr>
          <p:spPr>
            <a:xfrm flipV="1">
              <a:off x="8695963" y="4995011"/>
              <a:ext cx="1" cy="2193452"/>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EB22A7CC-42B1-40E1-BD5B-DE469FF0A1D6}"/>
                </a:ext>
              </a:extLst>
            </p:cNvPr>
            <p:cNvSpPr txBox="1"/>
            <p:nvPr/>
          </p:nvSpPr>
          <p:spPr>
            <a:xfrm>
              <a:off x="14445118" y="3616741"/>
              <a:ext cx="84798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TYPE-C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8" name="文本框 27">
              <a:extLst>
                <a:ext uri="{FF2B5EF4-FFF2-40B4-BE49-F238E27FC236}">
                  <a16:creationId xmlns:a16="http://schemas.microsoft.com/office/drawing/2014/main" id="{0D8CC6C9-2A1A-4A0B-86C7-5084489F224F}"/>
                </a:ext>
              </a:extLst>
            </p:cNvPr>
            <p:cNvSpPr txBox="1"/>
            <p:nvPr/>
          </p:nvSpPr>
          <p:spPr>
            <a:xfrm>
              <a:off x="13417831" y="4533691"/>
              <a:ext cx="844782"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Battery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29" name="文本框 28">
              <a:extLst>
                <a:ext uri="{FF2B5EF4-FFF2-40B4-BE49-F238E27FC236}">
                  <a16:creationId xmlns:a16="http://schemas.microsoft.com/office/drawing/2014/main" id="{55655450-22D7-4AD0-8625-AA21735D6208}"/>
                </a:ext>
              </a:extLst>
            </p:cNvPr>
            <p:cNvSpPr txBox="1"/>
            <p:nvPr/>
          </p:nvSpPr>
          <p:spPr>
            <a:xfrm>
              <a:off x="10745590" y="4533691"/>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SGM2578</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31" name="连接符: 肘形 30">
              <a:extLst>
                <a:ext uri="{FF2B5EF4-FFF2-40B4-BE49-F238E27FC236}">
                  <a16:creationId xmlns:a16="http://schemas.microsoft.com/office/drawing/2014/main" id="{77BB07B3-6600-41D2-9025-C6EE629B3D03}"/>
                </a:ext>
              </a:extLst>
            </p:cNvPr>
            <p:cNvCxnSpPr>
              <a:cxnSpLocks/>
              <a:endCxn id="29" idx="2"/>
            </p:cNvCxnSpPr>
            <p:nvPr/>
          </p:nvCxnSpPr>
          <p:spPr>
            <a:xfrm rot="16200000" flipV="1">
              <a:off x="10773686" y="5444313"/>
              <a:ext cx="2258996" cy="1218734"/>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连接符: 肘形 34">
              <a:extLst>
                <a:ext uri="{FF2B5EF4-FFF2-40B4-BE49-F238E27FC236}">
                  <a16:creationId xmlns:a16="http://schemas.microsoft.com/office/drawing/2014/main" id="{0C62F2B9-34D1-40EA-98D6-119F6610EAB7}"/>
                </a:ext>
              </a:extLst>
            </p:cNvPr>
            <p:cNvCxnSpPr>
              <a:cxnSpLocks/>
              <a:stCxn id="29" idx="1"/>
            </p:cNvCxnSpPr>
            <p:nvPr/>
          </p:nvCxnSpPr>
          <p:spPr>
            <a:xfrm rot="10800000" flipV="1">
              <a:off x="9985142" y="4728937"/>
              <a:ext cx="760449" cy="2433164"/>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文本框 36">
              <a:extLst>
                <a:ext uri="{FF2B5EF4-FFF2-40B4-BE49-F238E27FC236}">
                  <a16:creationId xmlns:a16="http://schemas.microsoft.com/office/drawing/2014/main" id="{4CFE1D52-7F19-48FD-8A8A-5CB706B29972}"/>
                </a:ext>
              </a:extLst>
            </p:cNvPr>
            <p:cNvSpPr txBox="1"/>
            <p:nvPr/>
          </p:nvSpPr>
          <p:spPr>
            <a:xfrm>
              <a:off x="8147736" y="4576536"/>
              <a:ext cx="1096454"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SGM2211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39" name="文本框 38">
              <a:extLst>
                <a:ext uri="{FF2B5EF4-FFF2-40B4-BE49-F238E27FC236}">
                  <a16:creationId xmlns:a16="http://schemas.microsoft.com/office/drawing/2014/main" id="{AF46D905-04D9-45CC-8018-D5EC70DA5A35}"/>
                </a:ext>
              </a:extLst>
            </p:cNvPr>
            <p:cNvSpPr txBox="1"/>
            <p:nvPr/>
          </p:nvSpPr>
          <p:spPr>
            <a:xfrm>
              <a:off x="8973219" y="10918092"/>
              <a:ext cx="1040348"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ADC_KEY</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0" name="直接箭头连接符 39">
              <a:extLst>
                <a:ext uri="{FF2B5EF4-FFF2-40B4-BE49-F238E27FC236}">
                  <a16:creationId xmlns:a16="http://schemas.microsoft.com/office/drawing/2014/main" id="{996EEECF-B305-46DB-B580-80A45D251DE4}"/>
                </a:ext>
              </a:extLst>
            </p:cNvPr>
            <p:cNvCxnSpPr/>
            <p:nvPr/>
          </p:nvCxnSpPr>
          <p:spPr>
            <a:xfrm>
              <a:off x="9267537" y="4728936"/>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44" name="文本框 43">
              <a:extLst>
                <a:ext uri="{FF2B5EF4-FFF2-40B4-BE49-F238E27FC236}">
                  <a16:creationId xmlns:a16="http://schemas.microsoft.com/office/drawing/2014/main" id="{AC0F8C4A-3C89-42BC-8231-0C8867BB2CBE}"/>
                </a:ext>
              </a:extLst>
            </p:cNvPr>
            <p:cNvSpPr txBox="1"/>
            <p:nvPr/>
          </p:nvSpPr>
          <p:spPr>
            <a:xfrm>
              <a:off x="11071800" y="7465330"/>
              <a:ext cx="44403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I2S</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5" name="文本框 44">
              <a:extLst>
                <a:ext uri="{FF2B5EF4-FFF2-40B4-BE49-F238E27FC236}">
                  <a16:creationId xmlns:a16="http://schemas.microsoft.com/office/drawing/2014/main" id="{3486B6B0-7634-4DFC-B5E8-219262C9EDA4}"/>
                </a:ext>
              </a:extLst>
            </p:cNvPr>
            <p:cNvSpPr txBox="1"/>
            <p:nvPr/>
          </p:nvSpPr>
          <p:spPr>
            <a:xfrm>
              <a:off x="10880331" y="8323248"/>
              <a:ext cx="69409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UART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46" name="文本框 45">
              <a:extLst>
                <a:ext uri="{FF2B5EF4-FFF2-40B4-BE49-F238E27FC236}">
                  <a16:creationId xmlns:a16="http://schemas.microsoft.com/office/drawing/2014/main" id="{FC929103-4C8E-4998-AAD5-5CA656DB3F98}"/>
                </a:ext>
              </a:extLst>
            </p:cNvPr>
            <p:cNvSpPr txBox="1"/>
            <p:nvPr/>
          </p:nvSpPr>
          <p:spPr>
            <a:xfrm>
              <a:off x="17776412" y="5945518"/>
              <a:ext cx="572271"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ANT</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47" name="直接箭头连接符 46">
              <a:extLst>
                <a:ext uri="{FF2B5EF4-FFF2-40B4-BE49-F238E27FC236}">
                  <a16:creationId xmlns:a16="http://schemas.microsoft.com/office/drawing/2014/main" id="{C8FFFD66-3E61-48BE-9636-EC5A75962621}"/>
                </a:ext>
              </a:extLst>
            </p:cNvPr>
            <p:cNvCxnSpPr>
              <a:cxnSpLocks/>
            </p:cNvCxnSpPr>
            <p:nvPr/>
          </p:nvCxnSpPr>
          <p:spPr>
            <a:xfrm>
              <a:off x="9493393" y="10082102"/>
              <a:ext cx="0" cy="83599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49" name="文本框 48">
              <a:extLst>
                <a:ext uri="{FF2B5EF4-FFF2-40B4-BE49-F238E27FC236}">
                  <a16:creationId xmlns:a16="http://schemas.microsoft.com/office/drawing/2014/main" id="{028A45E2-EA59-45B5-A86F-1E7EF9460C93}"/>
                </a:ext>
              </a:extLst>
            </p:cNvPr>
            <p:cNvSpPr txBox="1"/>
            <p:nvPr/>
          </p:nvSpPr>
          <p:spPr>
            <a:xfrm>
              <a:off x="12011421" y="9478318"/>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0" name="文本框 49">
              <a:extLst>
                <a:ext uri="{FF2B5EF4-FFF2-40B4-BE49-F238E27FC236}">
                  <a16:creationId xmlns:a16="http://schemas.microsoft.com/office/drawing/2014/main" id="{6FEE21A6-A95D-42C6-B151-D61435A5BC49}"/>
                </a:ext>
              </a:extLst>
            </p:cNvPr>
            <p:cNvSpPr txBox="1"/>
            <p:nvPr/>
          </p:nvSpPr>
          <p:spPr>
            <a:xfrm>
              <a:off x="10003672" y="9490777"/>
              <a:ext cx="56425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DFU</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1" name="文本框 50">
              <a:extLst>
                <a:ext uri="{FF2B5EF4-FFF2-40B4-BE49-F238E27FC236}">
                  <a16:creationId xmlns:a16="http://schemas.microsoft.com/office/drawing/2014/main" id="{7347F0A6-9ABA-43DE-8874-EC23F4A5A114}"/>
                </a:ext>
              </a:extLst>
            </p:cNvPr>
            <p:cNvSpPr txBox="1"/>
            <p:nvPr/>
          </p:nvSpPr>
          <p:spPr>
            <a:xfrm>
              <a:off x="9156228" y="9681067"/>
              <a:ext cx="703718"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ADC0</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2" name="文本框 51">
              <a:extLst>
                <a:ext uri="{FF2B5EF4-FFF2-40B4-BE49-F238E27FC236}">
                  <a16:creationId xmlns:a16="http://schemas.microsoft.com/office/drawing/2014/main" id="{A495137E-1A90-48F0-AF5B-E4D93E7F2631}"/>
                </a:ext>
              </a:extLst>
            </p:cNvPr>
            <p:cNvSpPr txBox="1"/>
            <p:nvPr/>
          </p:nvSpPr>
          <p:spPr>
            <a:xfrm rot="5400000">
              <a:off x="14226012" y="5298056"/>
              <a:ext cx="164948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Changer 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3" name="文本框 52">
              <a:extLst>
                <a:ext uri="{FF2B5EF4-FFF2-40B4-BE49-F238E27FC236}">
                  <a16:creationId xmlns:a16="http://schemas.microsoft.com/office/drawing/2014/main" id="{EC1FEF5F-4117-4796-8458-F2143C89AF77}"/>
                </a:ext>
              </a:extLst>
            </p:cNvPr>
            <p:cNvSpPr txBox="1"/>
            <p:nvPr/>
          </p:nvSpPr>
          <p:spPr>
            <a:xfrm rot="5400000">
              <a:off x="13325618" y="5730622"/>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54" name="直接箭头连接符 53">
              <a:extLst>
                <a:ext uri="{FF2B5EF4-FFF2-40B4-BE49-F238E27FC236}">
                  <a16:creationId xmlns:a16="http://schemas.microsoft.com/office/drawing/2014/main" id="{8ABFF1E4-535E-45EF-B917-7858E883EE78}"/>
                </a:ext>
              </a:extLst>
            </p:cNvPr>
            <p:cNvCxnSpPr>
              <a:cxnSpLocks/>
              <a:stCxn id="29" idx="3"/>
              <a:endCxn id="28" idx="1"/>
            </p:cNvCxnSpPr>
            <p:nvPr/>
          </p:nvCxnSpPr>
          <p:spPr>
            <a:xfrm>
              <a:off x="11842044" y="4728937"/>
              <a:ext cx="157578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57" name="文本框 56">
              <a:extLst>
                <a:ext uri="{FF2B5EF4-FFF2-40B4-BE49-F238E27FC236}">
                  <a16:creationId xmlns:a16="http://schemas.microsoft.com/office/drawing/2014/main" id="{DE6C5C76-2D9B-490E-B89E-F9C29266134E}"/>
                </a:ext>
              </a:extLst>
            </p:cNvPr>
            <p:cNvSpPr txBox="1"/>
            <p:nvPr/>
          </p:nvSpPr>
          <p:spPr>
            <a:xfrm>
              <a:off x="12304770" y="4381290"/>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8" name="文本框 57">
              <a:extLst>
                <a:ext uri="{FF2B5EF4-FFF2-40B4-BE49-F238E27FC236}">
                  <a16:creationId xmlns:a16="http://schemas.microsoft.com/office/drawing/2014/main" id="{249E4FA3-0A15-4778-9B7E-1D34465D7C84}"/>
                </a:ext>
              </a:extLst>
            </p:cNvPr>
            <p:cNvSpPr txBox="1"/>
            <p:nvPr/>
          </p:nvSpPr>
          <p:spPr>
            <a:xfrm rot="5400000">
              <a:off x="9489135" y="5788278"/>
              <a:ext cx="756616"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Power</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59" name="文本框 58">
              <a:extLst>
                <a:ext uri="{FF2B5EF4-FFF2-40B4-BE49-F238E27FC236}">
                  <a16:creationId xmlns:a16="http://schemas.microsoft.com/office/drawing/2014/main" id="{8B671BC5-83A7-410E-A050-684A1738BFD7}"/>
                </a:ext>
              </a:extLst>
            </p:cNvPr>
            <p:cNvSpPr txBox="1"/>
            <p:nvPr/>
          </p:nvSpPr>
          <p:spPr>
            <a:xfrm rot="5400000">
              <a:off x="7912657" y="5765242"/>
              <a:ext cx="1296829"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CODEC 3V3</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1" name="文本框 60">
              <a:extLst>
                <a:ext uri="{FF2B5EF4-FFF2-40B4-BE49-F238E27FC236}">
                  <a16:creationId xmlns:a16="http://schemas.microsoft.com/office/drawing/2014/main" id="{D4FBA04A-3717-4933-927C-D308E0B81A2D}"/>
                </a:ext>
              </a:extLst>
            </p:cNvPr>
            <p:cNvSpPr txBox="1"/>
            <p:nvPr/>
          </p:nvSpPr>
          <p:spPr>
            <a:xfrm>
              <a:off x="6901828" y="8209784"/>
              <a:ext cx="5834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DAC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2" name="文本框 61">
              <a:extLst>
                <a:ext uri="{FF2B5EF4-FFF2-40B4-BE49-F238E27FC236}">
                  <a16:creationId xmlns:a16="http://schemas.microsoft.com/office/drawing/2014/main" id="{77DB306C-9804-42B5-933A-7AADB5F07CC5}"/>
                </a:ext>
              </a:extLst>
            </p:cNvPr>
            <p:cNvSpPr txBox="1"/>
            <p:nvPr/>
          </p:nvSpPr>
          <p:spPr>
            <a:xfrm>
              <a:off x="6901827" y="8734572"/>
              <a:ext cx="583492"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DAC</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3" name="文本框 62">
              <a:extLst>
                <a:ext uri="{FF2B5EF4-FFF2-40B4-BE49-F238E27FC236}">
                  <a16:creationId xmlns:a16="http://schemas.microsoft.com/office/drawing/2014/main" id="{28700DB4-7B22-45F1-BE7A-34A63123DAEE}"/>
                </a:ext>
              </a:extLst>
            </p:cNvPr>
            <p:cNvSpPr txBox="1"/>
            <p:nvPr/>
          </p:nvSpPr>
          <p:spPr>
            <a:xfrm>
              <a:off x="6912163" y="9354051"/>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64" name="文本框 63">
              <a:extLst>
                <a:ext uri="{FF2B5EF4-FFF2-40B4-BE49-F238E27FC236}">
                  <a16:creationId xmlns:a16="http://schemas.microsoft.com/office/drawing/2014/main" id="{8EE52A2B-ACCC-4FC8-B365-FA436545FD8F}"/>
                </a:ext>
              </a:extLst>
            </p:cNvPr>
            <p:cNvSpPr txBox="1"/>
            <p:nvPr/>
          </p:nvSpPr>
          <p:spPr>
            <a:xfrm>
              <a:off x="6912163" y="7501236"/>
              <a:ext cx="594714"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AIP1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cxnSp>
          <p:nvCxnSpPr>
            <p:cNvPr id="65" name="直接箭头连接符 64">
              <a:extLst>
                <a:ext uri="{FF2B5EF4-FFF2-40B4-BE49-F238E27FC236}">
                  <a16:creationId xmlns:a16="http://schemas.microsoft.com/office/drawing/2014/main" id="{44B6E53A-E11A-4263-B9E1-995D28C47219}"/>
                </a:ext>
              </a:extLst>
            </p:cNvPr>
            <p:cNvCxnSpPr/>
            <p:nvPr/>
          </p:nvCxnSpPr>
          <p:spPr>
            <a:xfrm>
              <a:off x="5496411" y="8425181"/>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66" name="直接箭头连接符 65">
              <a:extLst>
                <a:ext uri="{FF2B5EF4-FFF2-40B4-BE49-F238E27FC236}">
                  <a16:creationId xmlns:a16="http://schemas.microsoft.com/office/drawing/2014/main" id="{1B47BF50-7073-413A-9466-9931A42EDE4B}"/>
                </a:ext>
              </a:extLst>
            </p:cNvPr>
            <p:cNvCxnSpPr/>
            <p:nvPr/>
          </p:nvCxnSpPr>
          <p:spPr>
            <a:xfrm>
              <a:off x="5496410" y="8929817"/>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67" name="直接箭头连接符 66">
              <a:extLst>
                <a:ext uri="{FF2B5EF4-FFF2-40B4-BE49-F238E27FC236}">
                  <a16:creationId xmlns:a16="http://schemas.microsoft.com/office/drawing/2014/main" id="{41AEE2E1-A2B1-4213-9B70-199B069CAF65}"/>
                </a:ext>
              </a:extLst>
            </p:cNvPr>
            <p:cNvCxnSpPr>
              <a:cxnSpLocks/>
            </p:cNvCxnSpPr>
            <p:nvPr/>
          </p:nvCxnSpPr>
          <p:spPr>
            <a:xfrm rot="10800000">
              <a:off x="5489909" y="7718363"/>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cxnSp>
          <p:nvCxnSpPr>
            <p:cNvPr id="68" name="直接箭头连接符 67">
              <a:extLst>
                <a:ext uri="{FF2B5EF4-FFF2-40B4-BE49-F238E27FC236}">
                  <a16:creationId xmlns:a16="http://schemas.microsoft.com/office/drawing/2014/main" id="{E745BC51-5A61-4C11-9D35-35A7D44A5AF5}"/>
                </a:ext>
              </a:extLst>
            </p:cNvPr>
            <p:cNvCxnSpPr>
              <a:cxnSpLocks/>
            </p:cNvCxnSpPr>
            <p:nvPr/>
          </p:nvCxnSpPr>
          <p:spPr>
            <a:xfrm rot="10800000">
              <a:off x="5486076" y="9568209"/>
              <a:ext cx="1435207" cy="0"/>
            </a:xfrm>
            <a:prstGeom prst="straightConnector1">
              <a:avLst/>
            </a:prstGeom>
            <a:noFill/>
            <a:ln w="25400" cap="flat">
              <a:solidFill>
                <a:srgbClr val="000000"/>
              </a:solidFill>
              <a:prstDash val="solid"/>
              <a:miter lim="400000"/>
              <a:headEnd type="arrow"/>
              <a:tailEnd type="none"/>
            </a:ln>
            <a:effectLst/>
            <a:sp3d/>
          </p:spPr>
          <p:style>
            <a:lnRef idx="0">
              <a:scrgbClr r="0" g="0" b="0"/>
            </a:lnRef>
            <a:fillRef idx="0">
              <a:scrgbClr r="0" g="0" b="0"/>
            </a:fillRef>
            <a:effectRef idx="0">
              <a:scrgbClr r="0" g="0" b="0"/>
            </a:effectRef>
            <a:fontRef idx="none"/>
          </p:style>
        </p:cxnSp>
        <p:sp>
          <p:nvSpPr>
            <p:cNvPr id="69" name="文本框 68">
              <a:extLst>
                <a:ext uri="{FF2B5EF4-FFF2-40B4-BE49-F238E27FC236}">
                  <a16:creationId xmlns:a16="http://schemas.microsoft.com/office/drawing/2014/main" id="{48769644-03DA-4540-A548-581697D95CE0}"/>
                </a:ext>
              </a:extLst>
            </p:cNvPr>
            <p:cNvSpPr txBox="1"/>
            <p:nvPr/>
          </p:nvSpPr>
          <p:spPr>
            <a:xfrm>
              <a:off x="4500147" y="7501235"/>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AMIC1</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70" name="文本框 69">
              <a:extLst>
                <a:ext uri="{FF2B5EF4-FFF2-40B4-BE49-F238E27FC236}">
                  <a16:creationId xmlns:a16="http://schemas.microsoft.com/office/drawing/2014/main" id="{BF69C921-B8FA-4C43-9A7A-67DE2F0BFE84}"/>
                </a:ext>
              </a:extLst>
            </p:cNvPr>
            <p:cNvSpPr txBox="1"/>
            <p:nvPr/>
          </p:nvSpPr>
          <p:spPr>
            <a:xfrm>
              <a:off x="4522915" y="9394699"/>
              <a:ext cx="807913"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AMIC2</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71" name="文本框 70">
              <a:extLst>
                <a:ext uri="{FF2B5EF4-FFF2-40B4-BE49-F238E27FC236}">
                  <a16:creationId xmlns:a16="http://schemas.microsoft.com/office/drawing/2014/main" id="{14F20C35-4D24-4684-9CAD-F00E01F349B0}"/>
                </a:ext>
              </a:extLst>
            </p:cNvPr>
            <p:cNvSpPr txBox="1"/>
            <p:nvPr/>
          </p:nvSpPr>
          <p:spPr>
            <a:xfrm>
              <a:off x="4790291" y="8209783"/>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
          <p:nvSpPr>
            <p:cNvPr id="72" name="文本框 71">
              <a:extLst>
                <a:ext uri="{FF2B5EF4-FFF2-40B4-BE49-F238E27FC236}">
                  <a16:creationId xmlns:a16="http://schemas.microsoft.com/office/drawing/2014/main" id="{1C6E03BF-8D2E-4300-B89B-FA611DB598B8}"/>
                </a:ext>
              </a:extLst>
            </p:cNvPr>
            <p:cNvSpPr txBox="1"/>
            <p:nvPr/>
          </p:nvSpPr>
          <p:spPr>
            <a:xfrm>
              <a:off x="4813059" y="8792030"/>
              <a:ext cx="517769" cy="390491"/>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altLang="zh-CN" sz="1600" b="0" dirty="0">
                  <a:latin typeface="微软雅黑" panose="020B0503020204020204" pitchFamily="34" charset="-122"/>
                  <a:ea typeface="微软雅黑" panose="020B0503020204020204" pitchFamily="34" charset="-122"/>
                </a:rPr>
                <a:t>SPK</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grpSp>
      <p:sp>
        <p:nvSpPr>
          <p:cNvPr id="74" name="文本框 73">
            <a:extLst>
              <a:ext uri="{FF2B5EF4-FFF2-40B4-BE49-F238E27FC236}">
                <a16:creationId xmlns:a16="http://schemas.microsoft.com/office/drawing/2014/main" id="{0A15863C-3750-491D-A0E3-C6BFFD95ADB5}"/>
              </a:ext>
            </a:extLst>
          </p:cNvPr>
          <p:cNvSpPr txBox="1"/>
          <p:nvPr/>
        </p:nvSpPr>
        <p:spPr>
          <a:xfrm>
            <a:off x="12918181" y="7161612"/>
            <a:ext cx="649215" cy="3904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rPr>
              <a:t>GPIO</a:t>
            </a:r>
            <a:endParaRPr kumimoji="0" lang="zh-CN" altLang="en-US" sz="1600" b="0" u="none" strike="noStrike" cap="none" spc="0" normalizeH="0" baseline="0" dirty="0">
              <a:ln>
                <a:noFill/>
              </a:ln>
              <a:solidFill>
                <a:srgbClr val="000000"/>
              </a:solidFill>
              <a:effectLst/>
              <a:uFillTx/>
              <a:latin typeface="微软雅黑" panose="020B0503020204020204" pitchFamily="34" charset="-122"/>
              <a:ea typeface="微软雅黑" panose="020B0503020204020204" pitchFamily="34" charset="-122"/>
              <a:sym typeface="Helvetica Neue"/>
            </a:endParaRPr>
          </a:p>
        </p:txBody>
      </p:sp>
    </p:spTree>
    <p:extLst>
      <p:ext uri="{BB962C8B-B14F-4D97-AF65-F5344CB8AC3E}">
        <p14:creationId xmlns:p14="http://schemas.microsoft.com/office/powerpoint/2010/main" val="41664773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OUNDEC"/>
          <p:cNvSpPr txBox="1"/>
          <p:nvPr/>
        </p:nvSpPr>
        <p:spPr>
          <a:xfrm>
            <a:off x="1187404" y="342719"/>
            <a:ext cx="2715388" cy="75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000">
                <a:solidFill>
                  <a:srgbClr val="F2F0F0"/>
                </a:solidFill>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4000" b="1" i="0" u="none" strike="noStrike" kern="0" cap="none" spc="0" normalizeH="0" baseline="0" noProof="0">
                <a:ln>
                  <a:noFill/>
                </a:ln>
                <a:solidFill>
                  <a:srgbClr val="F2F0F0"/>
                </a:solidFill>
                <a:effectLst/>
                <a:uLnTx/>
                <a:uFillTx/>
                <a:latin typeface="Helvetica Neue"/>
                <a:sym typeface="Helvetica Neue"/>
              </a:rPr>
              <a:t>SOUNDEC</a:t>
            </a:r>
          </a:p>
        </p:txBody>
      </p:sp>
      <p:pic>
        <p:nvPicPr>
          <p:cNvPr id="580" name="Soundec_White.png" descr="Soundec_White.png"/>
          <p:cNvPicPr>
            <a:picLocks noChangeAspect="1"/>
          </p:cNvPicPr>
          <p:nvPr/>
        </p:nvPicPr>
        <p:blipFill>
          <a:blip r:embed="rId2" cstate="print"/>
          <a:stretch>
            <a:fillRect/>
          </a:stretch>
        </p:blipFill>
        <p:spPr>
          <a:xfrm>
            <a:off x="53067" y="211271"/>
            <a:ext cx="1039187" cy="1013336"/>
          </a:xfrm>
          <a:prstGeom prst="rect">
            <a:avLst/>
          </a:prstGeom>
          <a:ln w="12700">
            <a:miter lim="400000"/>
          </a:ln>
        </p:spPr>
      </p:pic>
      <p:sp>
        <p:nvSpPr>
          <p:cNvPr id="581" name="了解更多SOUNDEC技术"/>
          <p:cNvSpPr txBox="1"/>
          <p:nvPr/>
        </p:nvSpPr>
        <p:spPr>
          <a:xfrm>
            <a:off x="8163032" y="6401144"/>
            <a:ext cx="8057936" cy="913711"/>
          </a:xfrm>
          <a:prstGeom prst="rect">
            <a:avLst/>
          </a:prstGeom>
          <a:ln w="25400">
            <a:solidFill>
              <a:srgbClr val="D6D5D5"/>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defRPr sz="5000" b="0">
                <a:solidFill>
                  <a:srgbClr val="5E5E5E"/>
                </a:solidFill>
                <a:latin typeface="Microsoft Sans Serif"/>
                <a:ea typeface="Microsoft Sans Serif"/>
                <a:cs typeface="Microsoft Sans Serif"/>
                <a:sym typeface="Microsoft Sans Serif"/>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zh-CN" altLang="en-US" sz="5000" b="0" i="0" u="none" strike="noStrike" kern="0" cap="none" spc="0" normalizeH="0" baseline="0" noProof="0" dirty="0">
                <a:ln>
                  <a:noFill/>
                </a:ln>
                <a:solidFill>
                  <a:srgbClr val="5E5E5E"/>
                </a:solidFill>
                <a:effectLst/>
                <a:uLnTx/>
                <a:uFillTx/>
                <a:latin typeface="Microsoft Sans Serif"/>
                <a:ea typeface="Microsoft Sans Serif"/>
                <a:cs typeface="Microsoft Sans Serif"/>
                <a:sym typeface="Microsoft Sans Serif"/>
              </a:rPr>
              <a:t>谢谢！</a:t>
            </a:r>
            <a:endParaRPr kumimoji="0" sz="5000" b="0" i="0" u="none" strike="noStrike" kern="0" cap="none" spc="0" normalizeH="0" baseline="0" noProof="0" dirty="0">
              <a:ln>
                <a:noFill/>
              </a:ln>
              <a:solidFill>
                <a:srgbClr val="5E5E5E"/>
              </a:solidFill>
              <a:effectLst/>
              <a:uLnTx/>
              <a:uFillTx/>
              <a:latin typeface="Microsoft Sans Serif"/>
              <a:ea typeface="Microsoft Sans Serif"/>
              <a:cs typeface="Microsoft Sans Serif"/>
              <a:sym typeface="Microsoft Sans Serif"/>
            </a:endParaRPr>
          </a:p>
        </p:txBody>
      </p:sp>
    </p:spTree>
    <p:extLst>
      <p:ext uri="{BB962C8B-B14F-4D97-AF65-F5344CB8AC3E}">
        <p14:creationId xmlns:p14="http://schemas.microsoft.com/office/powerpoint/2010/main" val="788696005"/>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OUNDEC"/>
          <p:cNvSpPr txBox="1"/>
          <p:nvPr/>
        </p:nvSpPr>
        <p:spPr>
          <a:xfrm>
            <a:off x="1187404" y="342719"/>
            <a:ext cx="2715388" cy="75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000">
                <a:solidFill>
                  <a:srgbClr val="F2F0F0"/>
                </a:solidFill>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4000" b="1" i="0" u="none" strike="noStrike" kern="0" cap="none" spc="0" normalizeH="0" baseline="0" noProof="0">
                <a:ln>
                  <a:noFill/>
                </a:ln>
                <a:solidFill>
                  <a:srgbClr val="F2F0F0"/>
                </a:solidFill>
                <a:effectLst/>
                <a:uLnTx/>
                <a:uFillTx/>
                <a:latin typeface="Helvetica Neue"/>
                <a:sym typeface="Helvetica Neue"/>
              </a:rPr>
              <a:t>SOUNDEC</a:t>
            </a:r>
          </a:p>
        </p:txBody>
      </p:sp>
      <p:pic>
        <p:nvPicPr>
          <p:cNvPr id="580" name="Soundec_White.png" descr="Soundec_White.png"/>
          <p:cNvPicPr>
            <a:picLocks noChangeAspect="1"/>
          </p:cNvPicPr>
          <p:nvPr/>
        </p:nvPicPr>
        <p:blipFill>
          <a:blip r:embed="rId2" cstate="print"/>
          <a:stretch>
            <a:fillRect/>
          </a:stretch>
        </p:blipFill>
        <p:spPr>
          <a:xfrm>
            <a:off x="53067" y="211271"/>
            <a:ext cx="1039187" cy="1013336"/>
          </a:xfrm>
          <a:prstGeom prst="rect">
            <a:avLst/>
          </a:prstGeom>
          <a:ln w="12700">
            <a:miter lim="400000"/>
          </a:ln>
        </p:spPr>
      </p:pic>
      <p:sp>
        <p:nvSpPr>
          <p:cNvPr id="2" name="Kickoff">
            <a:extLst>
              <a:ext uri="{FF2B5EF4-FFF2-40B4-BE49-F238E27FC236}">
                <a16:creationId xmlns:a16="http://schemas.microsoft.com/office/drawing/2014/main" id="{DF9C4386-67C0-4065-8893-CD2C2E38E447}"/>
              </a:ext>
            </a:extLst>
          </p:cNvPr>
          <p:cNvSpPr txBox="1"/>
          <p:nvPr/>
        </p:nvSpPr>
        <p:spPr>
          <a:xfrm>
            <a:off x="6549864" y="5671836"/>
            <a:ext cx="11284272" cy="2372328"/>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71437" tIns="71437" rIns="71437" bIns="71437" anchor="ctr">
            <a:noAutofit/>
          </a:bodyPr>
          <a:lstStyle>
            <a:lvl1pPr>
              <a:defRPr sz="5600" b="0">
                <a:solidFill>
                  <a:srgbClr val="650F18"/>
                </a:solidFill>
                <a:latin typeface="Microsoft Sans Serif"/>
                <a:ea typeface="Microsoft Sans Serif"/>
                <a:cs typeface="Microsoft Sans Serif"/>
                <a:sym typeface="Microsoft Sans Serif"/>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zh-CN" altLang="en-US" sz="72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icrosoft Sans Serif"/>
              </a:rPr>
              <a:t>公司介绍</a:t>
            </a:r>
            <a:endParaRPr kumimoji="0" lang="en-US" altLang="zh-CN" sz="72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icrosoft Sans Serif"/>
            </a:endParaRPr>
          </a:p>
        </p:txBody>
      </p:sp>
    </p:spTree>
    <p:extLst>
      <p:ext uri="{BB962C8B-B14F-4D97-AF65-F5344CB8AC3E}">
        <p14:creationId xmlns:p14="http://schemas.microsoft.com/office/powerpoint/2010/main" val="1387344746"/>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973BDA9-67AC-40DE-8AE0-C8D8CDA96656}"/>
              </a:ext>
            </a:extLst>
          </p:cNvPr>
          <p:cNvSpPr txBox="1"/>
          <p:nvPr/>
        </p:nvSpPr>
        <p:spPr>
          <a:xfrm>
            <a:off x="1538286" y="1604038"/>
            <a:ext cx="20975782" cy="26372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lnSpc>
                <a:spcPct val="150000"/>
              </a:lnSpc>
            </a:pPr>
            <a:r>
              <a:rPr lang="en-US" altLang="zh-CN" sz="3600" b="0" dirty="0">
                <a:solidFill>
                  <a:schemeClr val="tx1"/>
                </a:solidFill>
                <a:latin typeface="微软雅黑" panose="020B0503020204020204" pitchFamily="34" charset="-122"/>
                <a:ea typeface="微软雅黑" panose="020B0503020204020204" pitchFamily="34" charset="-122"/>
              </a:rPr>
              <a:t>	</a:t>
            </a:r>
            <a:r>
              <a:rPr lang="zh-CN" altLang="zh-CN"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九音科技是一家专注于声学</a:t>
            </a:r>
            <a:r>
              <a:rPr lang="zh-CN" altLang="en-US"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科研和商业化的</a:t>
            </a:r>
            <a:r>
              <a:rPr lang="zh-CN" altLang="zh-CN"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企业</a:t>
            </a:r>
            <a:r>
              <a:rPr lang="zh-CN" altLang="en-US"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，基于对声电基础技术的</a:t>
            </a:r>
            <a:r>
              <a:rPr lang="zh-CN" altLang="zh-CN"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长期积累</a:t>
            </a:r>
            <a:r>
              <a:rPr lang="zh-CN" altLang="en-US"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，拥有丰富的声学相关算法及声学技术解决方案。</a:t>
            </a:r>
            <a:r>
              <a:rPr lang="zh-CN" altLang="zh-CN" sz="3600" b="0" dirty="0">
                <a:solidFill>
                  <a:schemeClr val="tx1"/>
                </a:solidFill>
                <a:latin typeface="微软雅黑" panose="020B0503020204020204" pitchFamily="34" charset="-122"/>
                <a:ea typeface="微软雅黑" panose="020B0503020204020204" pitchFamily="34" charset="-122"/>
                <a:cs typeface="Microsoft Sans Serif"/>
                <a:sym typeface="Microsoft Sans Serif"/>
              </a:rPr>
              <a:t>在中国、美国、日本和欧盟拥有多项发明专利。公司将围绕从音频信号拾取、处理及还原、音频输出等环节提供拥有独特技术的综合音频信号处理解决方案。</a:t>
            </a:r>
            <a:endParaRPr lang="en-US" altLang="zh-CN" sz="6000" b="0" dirty="0">
              <a:solidFill>
                <a:schemeClr val="tx1"/>
              </a:solidFill>
              <a:latin typeface="微软雅黑" panose="020B0503020204020204" pitchFamily="34" charset="-122"/>
              <a:ea typeface="微软雅黑" panose="020B0503020204020204" pitchFamily="34" charset="-122"/>
              <a:cs typeface="Microsoft Sans Serif"/>
              <a:sym typeface="Microsoft Sans Serif"/>
            </a:endParaRPr>
          </a:p>
        </p:txBody>
      </p:sp>
      <p:sp>
        <p:nvSpPr>
          <p:cNvPr id="3" name="文本框 2">
            <a:extLst>
              <a:ext uri="{FF2B5EF4-FFF2-40B4-BE49-F238E27FC236}">
                <a16:creationId xmlns:a16="http://schemas.microsoft.com/office/drawing/2014/main" id="{39C36DB9-C092-48D3-A869-B215ADDCDCB8}"/>
              </a:ext>
            </a:extLst>
          </p:cNvPr>
          <p:cNvSpPr txBox="1"/>
          <p:nvPr/>
        </p:nvSpPr>
        <p:spPr>
          <a:xfrm>
            <a:off x="8273303" y="6838118"/>
            <a:ext cx="5175997" cy="698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zh-CN" altLang="en-US" sz="3600" b="0" u="sng" dirty="0">
                <a:solidFill>
                  <a:schemeClr val="tx1"/>
                </a:solidFill>
                <a:latin typeface="Microsoft Sans Serif"/>
                <a:cs typeface="Microsoft Sans Serif"/>
              </a:rPr>
              <a:t>深圳市九音科技有限公司</a:t>
            </a:r>
          </a:p>
        </p:txBody>
      </p:sp>
      <p:sp>
        <p:nvSpPr>
          <p:cNvPr id="5" name="文本框 4">
            <a:extLst>
              <a:ext uri="{FF2B5EF4-FFF2-40B4-BE49-F238E27FC236}">
                <a16:creationId xmlns:a16="http://schemas.microsoft.com/office/drawing/2014/main" id="{DAC9F5FA-3587-475F-9EC4-C4F2C7D207CB}"/>
              </a:ext>
            </a:extLst>
          </p:cNvPr>
          <p:cNvSpPr txBox="1"/>
          <p:nvPr/>
        </p:nvSpPr>
        <p:spPr>
          <a:xfrm>
            <a:off x="8625870" y="10534295"/>
            <a:ext cx="4735606"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600" u="sng">
                <a:solidFill>
                  <a:srgbClr val="650F18"/>
                </a:solidFill>
                <a:latin typeface="Microsoft Sans Serif"/>
                <a:cs typeface="Microsoft Sans Serif"/>
              </a:defRPr>
            </a:lvl1pPr>
          </a:lstStyle>
          <a:p>
            <a:r>
              <a:rPr lang="zh-CN" altLang="en-US" b="0" dirty="0">
                <a:solidFill>
                  <a:schemeClr val="tx1"/>
                </a:solidFill>
              </a:rPr>
              <a:t>九音（南京）</a:t>
            </a:r>
            <a:endParaRPr lang="en-US" altLang="zh-CN" b="0" dirty="0">
              <a:solidFill>
                <a:schemeClr val="tx1"/>
              </a:solidFill>
            </a:endParaRPr>
          </a:p>
          <a:p>
            <a:r>
              <a:rPr lang="zh-CN" altLang="en-US" b="0" dirty="0">
                <a:solidFill>
                  <a:schemeClr val="tx1"/>
                </a:solidFill>
              </a:rPr>
              <a:t>集成电路技术有限公司</a:t>
            </a:r>
          </a:p>
        </p:txBody>
      </p:sp>
      <p:sp>
        <p:nvSpPr>
          <p:cNvPr id="6" name="矩形: 圆角 5">
            <a:extLst>
              <a:ext uri="{FF2B5EF4-FFF2-40B4-BE49-F238E27FC236}">
                <a16:creationId xmlns:a16="http://schemas.microsoft.com/office/drawing/2014/main" id="{0D7A1B85-A5D0-4A45-A7D4-AE906816294D}"/>
              </a:ext>
            </a:extLst>
          </p:cNvPr>
          <p:cNvSpPr/>
          <p:nvPr/>
        </p:nvSpPr>
        <p:spPr>
          <a:xfrm>
            <a:off x="14080817" y="9930332"/>
            <a:ext cx="8832338" cy="2883767"/>
          </a:xfrm>
          <a:prstGeom prst="round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b="0" dirty="0">
                <a:solidFill>
                  <a:schemeClr val="tx1"/>
                </a:solidFill>
                <a:latin typeface="微软雅黑" panose="020B0503020204020204" pitchFamily="34" charset="-122"/>
                <a:ea typeface="微软雅黑" panose="020B0503020204020204" pitchFamily="34" charset="-122"/>
                <a:cs typeface="Microsoft Sans Serif"/>
              </a:rPr>
              <a:t>南京公司成立于</a:t>
            </a:r>
            <a:r>
              <a:rPr lang="en-US" altLang="zh-CN" b="0" dirty="0">
                <a:solidFill>
                  <a:schemeClr val="tx1"/>
                </a:solidFill>
                <a:latin typeface="微软雅黑" panose="020B0503020204020204" pitchFamily="34" charset="-122"/>
                <a:ea typeface="微软雅黑" panose="020B0503020204020204" pitchFamily="34" charset="-122"/>
                <a:cs typeface="Microsoft Sans Serif"/>
              </a:rPr>
              <a:t>2019</a:t>
            </a:r>
            <a:r>
              <a:rPr lang="zh-CN" altLang="en-US" b="0" dirty="0">
                <a:solidFill>
                  <a:schemeClr val="tx1"/>
                </a:solidFill>
                <a:latin typeface="微软雅黑" panose="020B0503020204020204" pitchFamily="34" charset="-122"/>
                <a:ea typeface="微软雅黑" panose="020B0503020204020204" pitchFamily="34" charset="-122"/>
                <a:cs typeface="Microsoft Sans Serif"/>
              </a:rPr>
              <a:t>年</a:t>
            </a:r>
            <a:r>
              <a:rPr lang="en-US" altLang="zh-CN" b="0" dirty="0">
                <a:solidFill>
                  <a:schemeClr val="tx1"/>
                </a:solidFill>
                <a:latin typeface="微软雅黑" panose="020B0503020204020204" pitchFamily="34" charset="-122"/>
                <a:ea typeface="微软雅黑" panose="020B0503020204020204" pitchFamily="34" charset="-122"/>
                <a:cs typeface="Microsoft Sans Serif"/>
              </a:rPr>
              <a:t>5</a:t>
            </a:r>
            <a:r>
              <a:rPr lang="zh-CN" altLang="en-US" b="0" dirty="0">
                <a:solidFill>
                  <a:schemeClr val="tx1"/>
                </a:solidFill>
                <a:latin typeface="微软雅黑" panose="020B0503020204020204" pitchFamily="34" charset="-122"/>
                <a:ea typeface="微软雅黑" panose="020B0503020204020204" pitchFamily="34" charset="-122"/>
                <a:cs typeface="Microsoft Sans Serif"/>
              </a:rPr>
              <a:t>月，注册在南京市浦口区经济技术开发区。依托长三角完善的产业集群优势，九音南京将逐步承担起公司未来芯片产品线的设计开发任务，并致力于建立有助于长期发展的产业合作伙伴关系。</a:t>
            </a:r>
          </a:p>
        </p:txBody>
      </p:sp>
      <p:sp>
        <p:nvSpPr>
          <p:cNvPr id="7" name="矩形: 圆角 6">
            <a:extLst>
              <a:ext uri="{FF2B5EF4-FFF2-40B4-BE49-F238E27FC236}">
                <a16:creationId xmlns:a16="http://schemas.microsoft.com/office/drawing/2014/main" id="{7F2095CD-2F4B-4A2C-B10E-4531D67FC69E}"/>
              </a:ext>
            </a:extLst>
          </p:cNvPr>
          <p:cNvSpPr/>
          <p:nvPr/>
        </p:nvSpPr>
        <p:spPr>
          <a:xfrm>
            <a:off x="14013375" y="5643931"/>
            <a:ext cx="8832338" cy="2883767"/>
          </a:xfrm>
          <a:prstGeom prst="round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zh-CN" altLang="en-US" b="0" dirty="0">
                <a:solidFill>
                  <a:schemeClr val="tx1"/>
                </a:solidFill>
                <a:latin typeface="微软雅黑" panose="020B0503020204020204" pitchFamily="34" charset="-122"/>
                <a:ea typeface="微软雅黑" panose="020B0503020204020204" pitchFamily="34" charset="-122"/>
                <a:cs typeface="Microsoft Sans Serif"/>
              </a:rPr>
              <a:t>深圳公司成立于</a:t>
            </a:r>
            <a:r>
              <a:rPr lang="en-US" altLang="zh-CN" b="0" dirty="0">
                <a:solidFill>
                  <a:schemeClr val="tx1"/>
                </a:solidFill>
                <a:latin typeface="微软雅黑" panose="020B0503020204020204" pitchFamily="34" charset="-122"/>
                <a:ea typeface="微软雅黑" panose="020B0503020204020204" pitchFamily="34" charset="-122"/>
                <a:cs typeface="Microsoft Sans Serif"/>
              </a:rPr>
              <a:t>2017</a:t>
            </a:r>
            <a:r>
              <a:rPr lang="zh-CN" altLang="en-US" b="0" dirty="0">
                <a:solidFill>
                  <a:schemeClr val="tx1"/>
                </a:solidFill>
                <a:latin typeface="微软雅黑" panose="020B0503020204020204" pitchFamily="34" charset="-122"/>
                <a:ea typeface="微软雅黑" panose="020B0503020204020204" pitchFamily="34" charset="-122"/>
                <a:cs typeface="Microsoft Sans Serif"/>
              </a:rPr>
              <a:t>年</a:t>
            </a:r>
            <a:r>
              <a:rPr lang="en-US" altLang="zh-CN" b="0" dirty="0">
                <a:solidFill>
                  <a:schemeClr val="tx1"/>
                </a:solidFill>
                <a:latin typeface="微软雅黑" panose="020B0503020204020204" pitchFamily="34" charset="-122"/>
                <a:ea typeface="微软雅黑" panose="020B0503020204020204" pitchFamily="34" charset="-122"/>
                <a:cs typeface="Microsoft Sans Serif"/>
              </a:rPr>
              <a:t>3</a:t>
            </a:r>
            <a:r>
              <a:rPr lang="zh-CN" altLang="en-US" b="0" dirty="0">
                <a:solidFill>
                  <a:schemeClr val="tx1"/>
                </a:solidFill>
                <a:latin typeface="微软雅黑" panose="020B0503020204020204" pitchFamily="34" charset="-122"/>
                <a:ea typeface="微软雅黑" panose="020B0503020204020204" pitchFamily="34" charset="-122"/>
                <a:cs typeface="Microsoft Sans Serif"/>
              </a:rPr>
              <a:t>月，主要负责公司芯片产品的前端设计及用户方案的应用开发和市场推广，未来加大在芯片应用开发上的投入，为行业客户提供更全面高效的产品支持与服务。</a:t>
            </a:r>
          </a:p>
        </p:txBody>
      </p:sp>
      <p:pic>
        <p:nvPicPr>
          <p:cNvPr id="8" name="Picture 2" descr="C:\Users\X240S\Pictures\科学城外观图片.jpg">
            <a:extLst>
              <a:ext uri="{FF2B5EF4-FFF2-40B4-BE49-F238E27FC236}">
                <a16:creationId xmlns:a16="http://schemas.microsoft.com/office/drawing/2014/main" id="{6F61DB16-7CC1-456E-814C-2F95CB270A41}"/>
              </a:ext>
            </a:extLst>
          </p:cNvPr>
          <p:cNvPicPr>
            <a:picLocks noChangeAspect="1" noChangeArrowheads="1"/>
          </p:cNvPicPr>
          <p:nvPr/>
        </p:nvPicPr>
        <p:blipFill>
          <a:blip r:embed="rId2" cstate="print"/>
          <a:srcRect/>
          <a:stretch>
            <a:fillRect/>
          </a:stretch>
        </p:blipFill>
        <p:spPr bwMode="auto">
          <a:xfrm>
            <a:off x="1470845" y="9362118"/>
            <a:ext cx="6167084" cy="4020196"/>
          </a:xfrm>
          <a:prstGeom prst="rect">
            <a:avLst/>
          </a:prstGeom>
          <a:noFill/>
        </p:spPr>
      </p:pic>
      <p:pic>
        <p:nvPicPr>
          <p:cNvPr id="10" name="图片 9">
            <a:extLst>
              <a:ext uri="{FF2B5EF4-FFF2-40B4-BE49-F238E27FC236}">
                <a16:creationId xmlns:a16="http://schemas.microsoft.com/office/drawing/2014/main" id="{2EE67C51-A6F2-467C-BE14-373D2BB89920}"/>
              </a:ext>
            </a:extLst>
          </p:cNvPr>
          <p:cNvPicPr>
            <a:picLocks noChangeAspect="1"/>
          </p:cNvPicPr>
          <p:nvPr/>
        </p:nvPicPr>
        <p:blipFill rotWithShape="1">
          <a:blip r:embed="rId3"/>
          <a:srcRect l="15563" b="14940"/>
          <a:stretch/>
        </p:blipFill>
        <p:spPr>
          <a:xfrm>
            <a:off x="1443693" y="4528924"/>
            <a:ext cx="6194235" cy="4679943"/>
          </a:xfrm>
          <a:prstGeom prst="rect">
            <a:avLst/>
          </a:prstGeom>
        </p:spPr>
      </p:pic>
      <p:sp>
        <p:nvSpPr>
          <p:cNvPr id="9" name="目前市场TYPE-C芯片设计位置">
            <a:extLst>
              <a:ext uri="{FF2B5EF4-FFF2-40B4-BE49-F238E27FC236}">
                <a16:creationId xmlns:a16="http://schemas.microsoft.com/office/drawing/2014/main" id="{39104CD7-DFA2-48BB-B562-99392860071C}"/>
              </a:ext>
            </a:extLst>
          </p:cNvPr>
          <p:cNvSpPr txBox="1"/>
          <p:nvPr/>
        </p:nvSpPr>
        <p:spPr>
          <a:xfrm>
            <a:off x="19554458" y="327281"/>
            <a:ext cx="3664464"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500" b="0" spc="-225">
                <a:solidFill>
                  <a:srgbClr val="F2F0F0"/>
                </a:solidFill>
                <a:latin typeface="Microsoft Sans Serif"/>
                <a:ea typeface="Microsoft Sans Serif"/>
                <a:cs typeface="Microsoft Sans Serif"/>
                <a:sym typeface="Microsoft Sans Serif"/>
              </a:defRPr>
            </a:lvl1pPr>
          </a:lstStyle>
          <a:p>
            <a:r>
              <a:rPr lang="zh-CN" altLang="en-US" sz="4800" dirty="0">
                <a:latin typeface="微软雅黑" panose="020B0503020204020204" pitchFamily="34" charset="-122"/>
                <a:ea typeface="微软雅黑" panose="020B0503020204020204" pitchFamily="34" charset="-122"/>
              </a:rPr>
              <a:t>关于九音科技</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355566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目前市场TYPE-C芯片设计位置"/>
          <p:cNvSpPr txBox="1"/>
          <p:nvPr/>
        </p:nvSpPr>
        <p:spPr>
          <a:xfrm>
            <a:off x="18510634" y="294031"/>
            <a:ext cx="5020605" cy="882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500" b="0" spc="-225">
                <a:solidFill>
                  <a:srgbClr val="F2F0F0"/>
                </a:solidFill>
                <a:latin typeface="Microsoft Sans Serif"/>
                <a:ea typeface="Microsoft Sans Serif"/>
                <a:cs typeface="Microsoft Sans Serif"/>
                <a:sym typeface="Microsoft Sans Serif"/>
              </a:defRPr>
            </a:lvl1pPr>
          </a:lstStyle>
          <a:p>
            <a:r>
              <a:rPr lang="zh-CN" altLang="en-US" sz="4800" dirty="0">
                <a:latin typeface="微软雅黑" panose="020B0503020204020204" pitchFamily="34" charset="-122"/>
                <a:ea typeface="微软雅黑" panose="020B0503020204020204" pitchFamily="34" charset="-122"/>
              </a:rPr>
              <a:t>九音科技核心技术</a:t>
            </a:r>
            <a:endParaRPr lang="zh-CN" altLang="en-US" dirty="0">
              <a:latin typeface="微软雅黑" panose="020B0503020204020204" pitchFamily="34" charset="-122"/>
              <a:ea typeface="微软雅黑" panose="020B0503020204020204" pitchFamily="34" charset="-122"/>
            </a:endParaRPr>
          </a:p>
        </p:txBody>
      </p:sp>
      <p:sp>
        <p:nvSpPr>
          <p:cNvPr id="15" name="TextBox 46">
            <a:extLst>
              <a:ext uri="{FF2B5EF4-FFF2-40B4-BE49-F238E27FC236}">
                <a16:creationId xmlns:a16="http://schemas.microsoft.com/office/drawing/2014/main" id="{A5D30B4C-63A2-4DF6-8793-2904B2F0C895}"/>
              </a:ext>
            </a:extLst>
          </p:cNvPr>
          <p:cNvSpPr txBox="1"/>
          <p:nvPr/>
        </p:nvSpPr>
        <p:spPr>
          <a:xfrm>
            <a:off x="13838265" y="6368462"/>
            <a:ext cx="2760370" cy="2729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457200" marR="0" indent="-457200" algn="l" defTabSz="821531" rtl="0" fontAlgn="auto" latinLnBrk="0" hangingPunct="0">
              <a:lnSpc>
                <a:spcPct val="150000"/>
              </a:lnSpc>
              <a:spcBef>
                <a:spcPts val="0"/>
              </a:spcBef>
              <a:spcAft>
                <a:spcPts val="0"/>
              </a:spcAft>
              <a:buClrTx/>
              <a:buSzTx/>
              <a:buFont typeface="Wingdings" panose="05000000000000000000" pitchFamily="2" charset="2"/>
              <a:buChar char="Ø"/>
              <a:tabLst/>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上行降噪算法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marR="0" indent="-457200" algn="l" defTabSz="821531" rtl="0" fontAlgn="auto" latinLnBrk="0" hangingPunct="0">
              <a:lnSpc>
                <a:spcPct val="150000"/>
              </a:lnSpc>
              <a:spcBef>
                <a:spcPts val="0"/>
              </a:spcBef>
              <a:spcAft>
                <a:spcPts val="0"/>
              </a:spcAft>
              <a:buClrTx/>
              <a:buSzTx/>
              <a:buFont typeface="Wingdings" panose="05000000000000000000" pitchFamily="2" charset="2"/>
              <a:buChar char="Ø"/>
              <a:tabLst/>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回声消除算法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marR="0" indent="-457200" algn="l" defTabSz="821531" rtl="0" fontAlgn="auto" latinLnBrk="0" hangingPunct="0">
              <a:lnSpc>
                <a:spcPct val="150000"/>
              </a:lnSpc>
              <a:spcBef>
                <a:spcPts val="0"/>
              </a:spcBef>
              <a:spcAft>
                <a:spcPts val="0"/>
              </a:spcAft>
              <a:buClrTx/>
              <a:buSzTx/>
              <a:buFont typeface="Wingdings" panose="05000000000000000000" pitchFamily="2" charset="2"/>
              <a:buChar char="Ø"/>
              <a:tabLst/>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主动降噪算法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marR="0" indent="-457200" algn="l" defTabSz="821531" rtl="0" fontAlgn="auto" latinLnBrk="0" hangingPunct="0">
              <a:lnSpc>
                <a:spcPct val="150000"/>
              </a:lnSpc>
              <a:spcBef>
                <a:spcPts val="0"/>
              </a:spcBef>
              <a:spcAft>
                <a:spcPts val="0"/>
              </a:spcAft>
              <a:buClrTx/>
              <a:buSzTx/>
              <a:buFont typeface="Wingdings" panose="05000000000000000000" pitchFamily="2" charset="2"/>
              <a:buChar char="Ø"/>
              <a:tabLst/>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波束成形算法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p:txBody>
      </p:sp>
      <p:sp>
        <p:nvSpPr>
          <p:cNvPr id="32" name="TextBox 47">
            <a:extLst>
              <a:ext uri="{FF2B5EF4-FFF2-40B4-BE49-F238E27FC236}">
                <a16:creationId xmlns:a16="http://schemas.microsoft.com/office/drawing/2014/main" id="{7BB7D6B1-3314-4977-9A97-FBE3F9A08326}"/>
              </a:ext>
            </a:extLst>
          </p:cNvPr>
          <p:cNvSpPr txBox="1"/>
          <p:nvPr/>
        </p:nvSpPr>
        <p:spPr>
          <a:xfrm>
            <a:off x="19056153" y="6401109"/>
            <a:ext cx="3478515" cy="2729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457200" indent="-457200" algn="l">
              <a:lnSpc>
                <a:spcPct val="150000"/>
              </a:lnSpc>
              <a:buFont typeface="Wingdings" panose="05000000000000000000" pitchFamily="2" charset="2"/>
              <a:buChar char="Ø"/>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音乐元素还原算法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indent="-457200" algn="l">
              <a:lnSpc>
                <a:spcPct val="150000"/>
              </a:lnSpc>
              <a:buFont typeface="Wingdings" panose="05000000000000000000" pitchFamily="2" charset="2"/>
              <a:buChar char="Ø"/>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语音音色补偿算法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indent="-457200" algn="l">
              <a:lnSpc>
                <a:spcPct val="150000"/>
              </a:lnSpc>
              <a:buFont typeface="Wingdings" panose="05000000000000000000" pitchFamily="2" charset="2"/>
              <a:buChar char="Ø"/>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声纹识别算法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a:p>
            <a:pPr marL="457200" indent="-457200" algn="l">
              <a:lnSpc>
                <a:spcPct val="150000"/>
              </a:lnSpc>
              <a:buFont typeface="Wingdings" panose="05000000000000000000" pitchFamily="2" charset="2"/>
              <a:buChar char="Ø"/>
            </a:pPr>
            <a:r>
              <a:rPr lang="zh-CN" altLang="en-US" sz="2800" b="0" dirty="0">
                <a:solidFill>
                  <a:schemeClr val="tx1"/>
                </a:solidFill>
                <a:latin typeface="微软雅黑" panose="020B0503020204020204" pitchFamily="34" charset="-122"/>
                <a:ea typeface="微软雅黑" panose="020B0503020204020204" pitchFamily="34" charset="-122"/>
                <a:cs typeface="Microsoft Sans Serif"/>
              </a:rPr>
              <a:t>自动声场识别算法</a:t>
            </a:r>
            <a:endParaRPr lang="en-US" altLang="zh-CN" sz="2800" b="0" dirty="0">
              <a:solidFill>
                <a:schemeClr val="tx1"/>
              </a:solidFill>
              <a:latin typeface="微软雅黑" panose="020B0503020204020204" pitchFamily="34" charset="-122"/>
              <a:ea typeface="微软雅黑" panose="020B0503020204020204" pitchFamily="34" charset="-122"/>
              <a:cs typeface="Microsoft Sans Serif"/>
            </a:endParaRPr>
          </a:p>
        </p:txBody>
      </p:sp>
      <p:pic>
        <p:nvPicPr>
          <p:cNvPr id="34" name="图像" descr="图像">
            <a:extLst>
              <a:ext uri="{FF2B5EF4-FFF2-40B4-BE49-F238E27FC236}">
                <a16:creationId xmlns:a16="http://schemas.microsoft.com/office/drawing/2014/main" id="{E3AAFEE8-45EC-4A7A-AD89-7F00D7050153}"/>
              </a:ext>
            </a:extLst>
          </p:cNvPr>
          <p:cNvPicPr preferRelativeResize="0">
            <a:picLocks noChangeAspect="1"/>
          </p:cNvPicPr>
          <p:nvPr/>
        </p:nvPicPr>
        <p:blipFill>
          <a:blip r:embed="rId3" cstate="print"/>
          <a:stretch>
            <a:fillRect/>
          </a:stretch>
        </p:blipFill>
        <p:spPr>
          <a:xfrm>
            <a:off x="17723459" y="7278793"/>
            <a:ext cx="1044000" cy="1044000"/>
          </a:xfrm>
          <a:prstGeom prst="rect">
            <a:avLst/>
          </a:prstGeom>
          <a:ln>
            <a:noFill/>
          </a:ln>
          <a:effectLst>
            <a:outerShdw blurRad="292100" dist="139700" dir="2700000" algn="tl" rotWithShape="0">
              <a:srgbClr val="333333">
                <a:alpha val="65000"/>
              </a:srgbClr>
            </a:outerShdw>
          </a:effectLst>
        </p:spPr>
      </p:pic>
      <p:pic>
        <p:nvPicPr>
          <p:cNvPr id="35" name="timg2.png" descr="timg2.png">
            <a:extLst>
              <a:ext uri="{FF2B5EF4-FFF2-40B4-BE49-F238E27FC236}">
                <a16:creationId xmlns:a16="http://schemas.microsoft.com/office/drawing/2014/main" id="{0156F9F6-D8A8-487D-80AC-E5B43EBA7861}"/>
              </a:ext>
            </a:extLst>
          </p:cNvPr>
          <p:cNvPicPr preferRelativeResize="0">
            <a:picLocks noChangeAspect="1"/>
          </p:cNvPicPr>
          <p:nvPr/>
        </p:nvPicPr>
        <p:blipFill>
          <a:blip r:embed="rId4"/>
          <a:stretch>
            <a:fillRect/>
          </a:stretch>
        </p:blipFill>
        <p:spPr>
          <a:xfrm>
            <a:off x="12446847" y="7278793"/>
            <a:ext cx="1043525" cy="1044000"/>
          </a:xfrm>
          <a:prstGeom prst="rect">
            <a:avLst/>
          </a:prstGeom>
          <a:ln>
            <a:noFill/>
          </a:ln>
          <a:effectLst>
            <a:outerShdw blurRad="292100" dist="139700" dir="2700000" algn="tl" rotWithShape="0">
              <a:srgbClr val="333333">
                <a:alpha val="65000"/>
              </a:srgbClr>
            </a:outerShdw>
          </a:effectLst>
        </p:spPr>
      </p:pic>
      <p:grpSp>
        <p:nvGrpSpPr>
          <p:cNvPr id="38" name="组合 37">
            <a:extLst>
              <a:ext uri="{FF2B5EF4-FFF2-40B4-BE49-F238E27FC236}">
                <a16:creationId xmlns:a16="http://schemas.microsoft.com/office/drawing/2014/main" id="{66967F36-FA84-4766-A7C8-3F1C23DD22E1}"/>
              </a:ext>
            </a:extLst>
          </p:cNvPr>
          <p:cNvGrpSpPr/>
          <p:nvPr/>
        </p:nvGrpSpPr>
        <p:grpSpPr>
          <a:xfrm>
            <a:off x="1223278" y="4992256"/>
            <a:ext cx="9879724" cy="6115135"/>
            <a:chOff x="13654269" y="2025102"/>
            <a:chExt cx="10309315" cy="5799339"/>
          </a:xfrm>
        </p:grpSpPr>
        <p:sp>
          <p:nvSpPr>
            <p:cNvPr id="39" name="文本框 38">
              <a:extLst>
                <a:ext uri="{FF2B5EF4-FFF2-40B4-BE49-F238E27FC236}">
                  <a16:creationId xmlns:a16="http://schemas.microsoft.com/office/drawing/2014/main" id="{84C0E7A8-8DE0-4BEB-B72F-4114DD97E2BD}"/>
                </a:ext>
              </a:extLst>
            </p:cNvPr>
            <p:cNvSpPr txBox="1"/>
            <p:nvPr/>
          </p:nvSpPr>
          <p:spPr>
            <a:xfrm>
              <a:off x="13654269" y="2025102"/>
              <a:ext cx="10309315" cy="57993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indent="-457200" algn="l">
                <a:buFont typeface="Wingdings" panose="05000000000000000000" pitchFamily="2" charset="2"/>
                <a:buChar char="Ø"/>
              </a:pPr>
              <a:r>
                <a:rPr lang="zh-CN" altLang="en-US" b="0" dirty="0">
                  <a:solidFill>
                    <a:schemeClr val="tx1"/>
                  </a:solidFill>
                  <a:latin typeface="微软雅黑" panose="020B0503020204020204" pitchFamily="34" charset="-122"/>
                  <a:ea typeface="微软雅黑" panose="020B0503020204020204" pitchFamily="34" charset="-122"/>
                  <a:cs typeface="Microsoft Sans Serif"/>
                </a:rPr>
                <a:t>在强噪音（</a:t>
              </a:r>
              <a:r>
                <a:rPr lang="en-US" altLang="zh-CN" b="0" dirty="0">
                  <a:solidFill>
                    <a:schemeClr val="tx1"/>
                  </a:solidFill>
                  <a:latin typeface="微软雅黑" panose="020B0503020204020204" pitchFamily="34" charset="-122"/>
                  <a:ea typeface="微软雅黑" panose="020B0503020204020204" pitchFamily="34" charset="-122"/>
                  <a:cs typeface="Microsoft Sans Serif"/>
                </a:rPr>
                <a:t>100dB</a:t>
              </a:r>
              <a:r>
                <a:rPr lang="zh-CN" altLang="en-US" b="0" dirty="0">
                  <a:solidFill>
                    <a:schemeClr val="tx1"/>
                  </a:solidFill>
                  <a:latin typeface="微软雅黑" panose="020B0503020204020204" pitchFamily="34" charset="-122"/>
                  <a:ea typeface="微软雅黑" panose="020B0503020204020204" pitchFamily="34" charset="-122"/>
                  <a:cs typeface="Microsoft Sans Serif"/>
                </a:rPr>
                <a:t>）环境中，可以无障碍沟通交流</a:t>
              </a:r>
              <a:endParaRPr lang="en-US" altLang="zh-CN" b="0" dirty="0">
                <a:solidFill>
                  <a:schemeClr val="tx1"/>
                </a:solidFill>
                <a:latin typeface="微软雅黑" panose="020B0503020204020204" pitchFamily="34" charset="-122"/>
                <a:ea typeface="微软雅黑" panose="020B0503020204020204" pitchFamily="34" charset="-122"/>
                <a:cs typeface="Microsoft Sans Serif"/>
              </a:endParaRPr>
            </a:p>
            <a:p>
              <a:pPr marL="457200" indent="-457200" algn="l">
                <a:buFont typeface="Wingdings" panose="05000000000000000000" pitchFamily="2" charset="2"/>
                <a:buChar char="Ø"/>
              </a:pPr>
              <a:r>
                <a:rPr lang="zh-CN" altLang="en-US" b="0" dirty="0">
                  <a:solidFill>
                    <a:schemeClr val="tx1"/>
                  </a:solidFill>
                  <a:latin typeface="微软雅黑" panose="020B0503020204020204" pitchFamily="34" charset="-122"/>
                  <a:ea typeface="微软雅黑" panose="020B0503020204020204" pitchFamily="34" charset="-122"/>
                  <a:cs typeface="Microsoft Sans Serif"/>
                </a:rPr>
                <a:t>在普通环境中，实现喃喃细语般的“腹语”通话</a:t>
              </a:r>
              <a:endParaRPr lang="en-US" altLang="zh-CN" b="0" dirty="0">
                <a:solidFill>
                  <a:schemeClr val="tx1"/>
                </a:solidFill>
                <a:latin typeface="微软雅黑" panose="020B0503020204020204" pitchFamily="34" charset="-122"/>
                <a:ea typeface="微软雅黑" panose="020B0503020204020204" pitchFamily="34" charset="-122"/>
                <a:cs typeface="Microsoft Sans Serif"/>
              </a:endParaRPr>
            </a:p>
            <a:p>
              <a:pPr marL="342900" indent="-342900" algn="l">
                <a:lnSpc>
                  <a:spcPct val="150000"/>
                </a:lnSpc>
              </a:pPr>
              <a:r>
                <a:rPr lang="zh-CN" altLang="en-US" sz="3600" u="sng" dirty="0">
                  <a:solidFill>
                    <a:schemeClr val="tx1"/>
                  </a:solidFill>
                  <a:latin typeface="微软雅黑" panose="020B0503020204020204" pitchFamily="34" charset="-122"/>
                  <a:ea typeface="微软雅黑" panose="020B0503020204020204" pitchFamily="34" charset="-122"/>
                </a:rPr>
                <a:t>包含：</a:t>
              </a:r>
              <a:endParaRPr lang="en-US" altLang="zh-CN" sz="3600" u="sng" dirty="0">
                <a:solidFill>
                  <a:schemeClr val="tx1"/>
                </a:solidFill>
                <a:latin typeface="微软雅黑" panose="020B0503020204020204" pitchFamily="34" charset="-122"/>
                <a:ea typeface="微软雅黑" panose="020B0503020204020204" pitchFamily="34" charset="-122"/>
              </a:endParaRPr>
            </a:p>
            <a:p>
              <a:pPr marL="342900" lvl="3" indent="-342900" algn="l">
                <a:lnSpc>
                  <a:spcPct val="150000"/>
                </a:lnSpc>
                <a:buFont typeface="Wingdings" panose="05000000000000000000" pitchFamily="2" charset="2"/>
                <a:buChar char="Ø"/>
              </a:pPr>
              <a:r>
                <a:rPr lang="zh-CN" altLang="en-US" sz="3600" dirty="0">
                  <a:solidFill>
                    <a:schemeClr val="tx1"/>
                  </a:solidFill>
                  <a:latin typeface="微软雅黑" panose="020B0503020204020204" pitchFamily="34" charset="-122"/>
                  <a:ea typeface="微软雅黑" panose="020B0503020204020204" pitchFamily="34" charset="-122"/>
                </a:rPr>
                <a:t>上行耳道拾音技术</a:t>
              </a:r>
              <a:endParaRPr lang="en-US" altLang="zh-CN" sz="3600" dirty="0">
                <a:solidFill>
                  <a:schemeClr val="tx1"/>
                </a:solidFill>
                <a:latin typeface="微软雅黑" panose="020B0503020204020204" pitchFamily="34" charset="-122"/>
                <a:ea typeface="微软雅黑" panose="020B0503020204020204" pitchFamily="34" charset="-122"/>
              </a:endParaRPr>
            </a:p>
            <a:p>
              <a:pPr marL="342900" lvl="3" indent="-342900" algn="l">
                <a:lnSpc>
                  <a:spcPct val="150000"/>
                </a:lnSpc>
                <a:buFont typeface="Wingdings" panose="05000000000000000000" pitchFamily="2" charset="2"/>
                <a:buChar char="Ø"/>
              </a:pPr>
              <a:r>
                <a:rPr lang="zh-CN" altLang="en-US" sz="3600" dirty="0">
                  <a:solidFill>
                    <a:schemeClr val="tx1"/>
                  </a:solidFill>
                  <a:latin typeface="微软雅黑" panose="020B0503020204020204" pitchFamily="34" charset="-122"/>
                  <a:ea typeface="微软雅黑" panose="020B0503020204020204" pitchFamily="34" charset="-122"/>
                </a:rPr>
                <a:t>自适应滤波技术</a:t>
              </a:r>
              <a:endParaRPr lang="en-US" altLang="zh-CN" sz="3600" dirty="0">
                <a:solidFill>
                  <a:schemeClr val="tx1"/>
                </a:solidFill>
                <a:latin typeface="微软雅黑" panose="020B0503020204020204" pitchFamily="34" charset="-122"/>
                <a:ea typeface="微软雅黑" panose="020B0503020204020204" pitchFamily="34" charset="-122"/>
              </a:endParaRPr>
            </a:p>
            <a:p>
              <a:pPr marL="342900" lvl="3" indent="-342900" algn="l">
                <a:lnSpc>
                  <a:spcPct val="150000"/>
                </a:lnSpc>
                <a:buFont typeface="Wingdings" panose="05000000000000000000" pitchFamily="2" charset="2"/>
                <a:buChar char="Ø"/>
              </a:pPr>
              <a:r>
                <a:rPr lang="zh-CN" altLang="en-US" sz="3600" dirty="0">
                  <a:solidFill>
                    <a:schemeClr val="tx1"/>
                  </a:solidFill>
                  <a:latin typeface="微软雅黑" panose="020B0503020204020204" pitchFamily="34" charset="-122"/>
                  <a:ea typeface="微软雅黑" panose="020B0503020204020204" pitchFamily="34" charset="-122"/>
                </a:rPr>
                <a:t>环境降噪技术</a:t>
              </a:r>
              <a:endParaRPr lang="en-US" altLang="zh-CN" sz="3600" dirty="0">
                <a:solidFill>
                  <a:schemeClr val="tx1"/>
                </a:solidFill>
                <a:latin typeface="微软雅黑" panose="020B0503020204020204" pitchFamily="34" charset="-122"/>
                <a:ea typeface="微软雅黑" panose="020B0503020204020204" pitchFamily="34" charset="-122"/>
              </a:endParaRPr>
            </a:p>
            <a:p>
              <a:pPr marL="342900" lvl="1" indent="-342900" algn="l">
                <a:lnSpc>
                  <a:spcPct val="150000"/>
                </a:lnSpc>
                <a:buFont typeface="Wingdings" panose="05000000000000000000" pitchFamily="2" charset="2"/>
                <a:buChar char="Ø"/>
              </a:pPr>
              <a:r>
                <a:rPr lang="zh-CN" altLang="en-US" sz="3600" dirty="0">
                  <a:solidFill>
                    <a:schemeClr val="tx1"/>
                  </a:solidFill>
                  <a:latin typeface="微软雅黑" panose="020B0503020204020204" pitchFamily="34" charset="-122"/>
                  <a:ea typeface="微软雅黑" panose="020B0503020204020204" pitchFamily="34" charset="-122"/>
                </a:rPr>
                <a:t>指向增强技术</a:t>
              </a:r>
              <a:endParaRPr lang="en-US" altLang="zh-CN" sz="3600" dirty="0">
                <a:solidFill>
                  <a:schemeClr val="tx1"/>
                </a:solidFill>
                <a:latin typeface="微软雅黑" panose="020B0503020204020204" pitchFamily="34" charset="-122"/>
                <a:ea typeface="微软雅黑" panose="020B0503020204020204" pitchFamily="34" charset="-122"/>
              </a:endParaRPr>
            </a:p>
            <a:p>
              <a:pPr marL="342900" lvl="1" indent="-342900" algn="l">
                <a:lnSpc>
                  <a:spcPct val="150000"/>
                </a:lnSpc>
                <a:buFont typeface="Wingdings" panose="05000000000000000000" pitchFamily="2" charset="2"/>
                <a:buChar char="Ø"/>
              </a:pPr>
              <a:r>
                <a:rPr lang="zh-CN" altLang="en-US" sz="3600" dirty="0">
                  <a:solidFill>
                    <a:schemeClr val="tx1"/>
                  </a:solidFill>
                  <a:latin typeface="微软雅黑" panose="020B0503020204020204" pitchFamily="34" charset="-122"/>
                  <a:ea typeface="微软雅黑" panose="020B0503020204020204" pitchFamily="34" charset="-122"/>
                </a:rPr>
                <a:t>呼吸和心跳等生理信息提取算法</a:t>
              </a:r>
            </a:p>
          </p:txBody>
        </p:sp>
        <p:pic>
          <p:nvPicPr>
            <p:cNvPr id="40" name="图片 39">
              <a:extLst>
                <a:ext uri="{FF2B5EF4-FFF2-40B4-BE49-F238E27FC236}">
                  <a16:creationId xmlns:a16="http://schemas.microsoft.com/office/drawing/2014/main" id="{7CB1227D-8FC8-425B-BA87-91D3C4E316E4}"/>
                </a:ext>
              </a:extLst>
            </p:cNvPr>
            <p:cNvPicPr>
              <a:picLocks noChangeAspect="1"/>
            </p:cNvPicPr>
            <p:nvPr/>
          </p:nvPicPr>
          <p:blipFill rotWithShape="1">
            <a:blip r:embed="rId5"/>
            <a:srcRect b="6464"/>
            <a:stretch/>
          </p:blipFill>
          <p:spPr>
            <a:xfrm>
              <a:off x="18698833" y="3685740"/>
              <a:ext cx="5037385" cy="2833565"/>
            </a:xfrm>
            <a:prstGeom prst="rect">
              <a:avLst/>
            </a:prstGeom>
          </p:spPr>
        </p:pic>
      </p:grpSp>
      <p:sp>
        <p:nvSpPr>
          <p:cNvPr id="37" name="TextBox 31">
            <a:extLst>
              <a:ext uri="{FF2B5EF4-FFF2-40B4-BE49-F238E27FC236}">
                <a16:creationId xmlns:a16="http://schemas.microsoft.com/office/drawing/2014/main" id="{9F1D37C5-DA88-48B0-8EB0-56FEE0FB885C}"/>
              </a:ext>
            </a:extLst>
          </p:cNvPr>
          <p:cNvSpPr txBox="1"/>
          <p:nvPr/>
        </p:nvSpPr>
        <p:spPr>
          <a:xfrm>
            <a:off x="1223278" y="3190515"/>
            <a:ext cx="9879724" cy="1375376"/>
          </a:xfrm>
          <a:prstGeom prst="rect">
            <a:avLst/>
          </a:prstGeom>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algn="l"/>
            <a:r>
              <a:rPr lang="en-US" altLang="zh-CN" sz="4000" u="sng" dirty="0">
                <a:solidFill>
                  <a:schemeClr val="tx1"/>
                </a:solidFill>
                <a:latin typeface="微软雅黑" pitchFamily="34" charset="-122"/>
                <a:ea typeface="微软雅黑" pitchFamily="34" charset="-122"/>
              </a:rPr>
              <a:t>1</a:t>
            </a:r>
            <a:r>
              <a:rPr lang="zh-CN" altLang="en-US" sz="4000" u="sng" dirty="0">
                <a:solidFill>
                  <a:schemeClr val="tx1"/>
                </a:solidFill>
                <a:latin typeface="微软雅黑" pitchFamily="34" charset="-122"/>
                <a:ea typeface="微软雅黑" pitchFamily="34" charset="-122"/>
              </a:rPr>
              <a:t>）超强噪音环境下的耳道拾音技术</a:t>
            </a:r>
            <a:endParaRPr lang="en-US" altLang="zh-CN" sz="4000" u="sng" dirty="0">
              <a:solidFill>
                <a:schemeClr val="tx1"/>
              </a:solidFill>
              <a:latin typeface="微软雅黑" pitchFamily="34" charset="-122"/>
              <a:ea typeface="微软雅黑" pitchFamily="34" charset="-122"/>
            </a:endParaRPr>
          </a:p>
          <a:p>
            <a:pPr algn="l"/>
            <a:r>
              <a:rPr lang="zh-CN" altLang="en-US" sz="4000" dirty="0">
                <a:solidFill>
                  <a:schemeClr val="tx1"/>
                </a:solidFill>
                <a:latin typeface="微软雅黑" pitchFamily="34" charset="-122"/>
                <a:ea typeface="微软雅黑" pitchFamily="34" charset="-122"/>
              </a:rPr>
              <a:t>  主要应用方向：通话抗噪耳机</a:t>
            </a:r>
            <a:endParaRPr lang="en-US" altLang="zh-CN" sz="4000" dirty="0">
              <a:solidFill>
                <a:schemeClr val="tx1"/>
              </a:solidFill>
              <a:latin typeface="微软雅黑" pitchFamily="34" charset="-122"/>
              <a:ea typeface="微软雅黑" pitchFamily="34" charset="-122"/>
            </a:endParaRPr>
          </a:p>
        </p:txBody>
      </p:sp>
      <p:sp>
        <p:nvSpPr>
          <p:cNvPr id="42" name="TextBox 31">
            <a:extLst>
              <a:ext uri="{FF2B5EF4-FFF2-40B4-BE49-F238E27FC236}">
                <a16:creationId xmlns:a16="http://schemas.microsoft.com/office/drawing/2014/main" id="{1977E3AC-6DB0-4ABB-824C-96EB270A2719}"/>
              </a:ext>
            </a:extLst>
          </p:cNvPr>
          <p:cNvSpPr txBox="1"/>
          <p:nvPr/>
        </p:nvSpPr>
        <p:spPr>
          <a:xfrm>
            <a:off x="11944351" y="3191351"/>
            <a:ext cx="10938210" cy="2975814"/>
          </a:xfrm>
          <a:prstGeom prst="rect">
            <a:avLst/>
          </a:prstGeom>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algn="l"/>
            <a:r>
              <a:rPr lang="en-US" altLang="zh-CN" sz="4000" u="sng" dirty="0">
                <a:solidFill>
                  <a:schemeClr val="tx1"/>
                </a:solidFill>
                <a:latin typeface="微软雅黑" pitchFamily="34" charset="-122"/>
                <a:ea typeface="微软雅黑" pitchFamily="34" charset="-122"/>
              </a:rPr>
              <a:t>2</a:t>
            </a:r>
            <a:r>
              <a:rPr lang="zh-CN" altLang="en-US" sz="4000" u="sng" dirty="0">
                <a:solidFill>
                  <a:schemeClr val="tx1"/>
                </a:solidFill>
                <a:latin typeface="微软雅黑" pitchFamily="34" charset="-122"/>
                <a:ea typeface="微软雅黑" pitchFamily="34" charset="-122"/>
              </a:rPr>
              <a:t>）运用各类声学算法的音频处理技术</a:t>
            </a:r>
            <a:endParaRPr kumimoji="0" lang="en-US" altLang="zh-CN" sz="4000" b="1" u="sng" strike="noStrike" cap="none" spc="0" normalizeH="0" baseline="0" dirty="0">
              <a:ln>
                <a:noFill/>
              </a:ln>
              <a:solidFill>
                <a:schemeClr val="tx1"/>
              </a:solidFill>
              <a:effectLst/>
              <a:uFillTx/>
              <a:latin typeface="微软雅黑" pitchFamily="34" charset="-122"/>
              <a:ea typeface="微软雅黑" pitchFamily="34" charset="-122"/>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kumimoji="0" lang="zh-CN" altLang="en-US" sz="3600" b="1" strike="noStrike" cap="none" spc="0" normalizeH="0" baseline="0" dirty="0">
                <a:ln>
                  <a:noFill/>
                </a:ln>
                <a:solidFill>
                  <a:schemeClr val="tx1"/>
                </a:solidFill>
                <a:effectLst/>
                <a:uFillTx/>
                <a:latin typeface="微软雅黑" pitchFamily="34" charset="-122"/>
                <a:ea typeface="微软雅黑" pitchFamily="34" charset="-122"/>
                <a:sym typeface="Helvetica Neue"/>
              </a:rPr>
              <a:t>  主要应用方向：</a:t>
            </a:r>
            <a:endParaRPr kumimoji="0" lang="en-US" altLang="zh-CN" sz="3600" b="1" strike="noStrike" cap="none" spc="0" normalizeH="0" baseline="0" dirty="0">
              <a:ln>
                <a:noFill/>
              </a:ln>
              <a:solidFill>
                <a:schemeClr val="tx1"/>
              </a:solidFill>
              <a:effectLst/>
              <a:uFillTx/>
              <a:latin typeface="微软雅黑" pitchFamily="34" charset="-122"/>
              <a:ea typeface="微软雅黑" pitchFamily="34" charset="-122"/>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altLang="zh-CN" sz="3600" dirty="0">
                <a:solidFill>
                  <a:schemeClr val="tx1"/>
                </a:solidFill>
                <a:latin typeface="微软雅黑" pitchFamily="34" charset="-122"/>
                <a:ea typeface="微软雅黑" pitchFamily="34" charset="-122"/>
              </a:rPr>
              <a:t>      </a:t>
            </a:r>
            <a:r>
              <a:rPr lang="zh-CN" altLang="en-US" sz="3600" dirty="0">
                <a:solidFill>
                  <a:schemeClr val="tx1"/>
                </a:solidFill>
                <a:latin typeface="微软雅黑" pitchFamily="34" charset="-122"/>
                <a:ea typeface="微软雅黑" pitchFamily="34" charset="-122"/>
              </a:rPr>
              <a:t>商务  会议音箱、直播声卡、录音笔、无线麦克风</a:t>
            </a:r>
            <a:endParaRPr lang="en-US" altLang="zh-CN" sz="3600" dirty="0">
              <a:solidFill>
                <a:schemeClr val="tx1"/>
              </a:solidFill>
              <a:latin typeface="微软雅黑" pitchFamily="34" charset="-122"/>
              <a:ea typeface="微软雅黑" pitchFamily="34" charset="-122"/>
            </a:endParaRPr>
          </a:p>
          <a:p>
            <a:pPr marL="0" marR="0" indent="0" algn="l" defTabSz="821531" rtl="0" fontAlgn="auto" latinLnBrk="0" hangingPunct="0">
              <a:lnSpc>
                <a:spcPct val="100000"/>
              </a:lnSpc>
              <a:spcBef>
                <a:spcPts val="0"/>
              </a:spcBef>
              <a:spcAft>
                <a:spcPts val="0"/>
              </a:spcAft>
              <a:buClrTx/>
              <a:buSzTx/>
              <a:buFontTx/>
              <a:buNone/>
              <a:tabLst/>
            </a:pPr>
            <a:r>
              <a:rPr kumimoji="0" lang="en-US" altLang="zh-CN" sz="3600" b="1" strike="noStrike" cap="none" spc="0" normalizeH="0" baseline="0" dirty="0">
                <a:ln>
                  <a:noFill/>
                </a:ln>
                <a:solidFill>
                  <a:schemeClr val="tx1"/>
                </a:solidFill>
                <a:effectLst/>
                <a:uFillTx/>
                <a:latin typeface="微软雅黑" pitchFamily="34" charset="-122"/>
                <a:ea typeface="微软雅黑" pitchFamily="34" charset="-122"/>
                <a:sym typeface="Helvetica Neue"/>
              </a:rPr>
              <a:t>      </a:t>
            </a:r>
            <a:r>
              <a:rPr kumimoji="0" lang="zh-CN" altLang="en-US" sz="3600" b="1" strike="noStrike" cap="none" spc="0" normalizeH="0" baseline="0" dirty="0">
                <a:ln>
                  <a:noFill/>
                </a:ln>
                <a:solidFill>
                  <a:schemeClr val="tx1"/>
                </a:solidFill>
                <a:effectLst/>
                <a:uFillTx/>
                <a:latin typeface="微软雅黑" pitchFamily="34" charset="-122"/>
                <a:ea typeface="微软雅黑" pitchFamily="34" charset="-122"/>
                <a:sym typeface="Helvetica Neue"/>
              </a:rPr>
              <a:t>安防</a:t>
            </a:r>
            <a:r>
              <a:rPr kumimoji="0" lang="zh-CN" altLang="en-US" sz="3600" b="1" strike="noStrike" cap="none" spc="0" normalizeH="0" dirty="0">
                <a:ln>
                  <a:noFill/>
                </a:ln>
                <a:solidFill>
                  <a:schemeClr val="tx1"/>
                </a:solidFill>
                <a:effectLst/>
                <a:uFillTx/>
                <a:latin typeface="微软雅黑" pitchFamily="34" charset="-122"/>
                <a:ea typeface="微软雅黑" pitchFamily="34" charset="-122"/>
                <a:sym typeface="Helvetica Neue"/>
              </a:rPr>
              <a:t>  具有边缘计算功能的可录音监控系统</a:t>
            </a:r>
            <a:endParaRPr kumimoji="0" lang="en-US" altLang="zh-CN" sz="3600" b="1" strike="noStrike" cap="none" spc="0" normalizeH="0" dirty="0">
              <a:ln>
                <a:noFill/>
              </a:ln>
              <a:solidFill>
                <a:schemeClr val="tx1"/>
              </a:solidFill>
              <a:effectLst/>
              <a:uFillTx/>
              <a:latin typeface="微软雅黑" pitchFamily="34" charset="-122"/>
              <a:ea typeface="微软雅黑" pitchFamily="34" charset="-122"/>
              <a:sym typeface="Helvetica Neue"/>
            </a:endParaRPr>
          </a:p>
          <a:p>
            <a:pPr marL="0" marR="0" indent="0" algn="l" defTabSz="821531" rtl="0" fontAlgn="auto" latinLnBrk="0" hangingPunct="0">
              <a:lnSpc>
                <a:spcPct val="100000"/>
              </a:lnSpc>
              <a:spcBef>
                <a:spcPts val="0"/>
              </a:spcBef>
              <a:spcAft>
                <a:spcPts val="0"/>
              </a:spcAft>
              <a:buClrTx/>
              <a:buSzTx/>
              <a:buFontTx/>
              <a:buNone/>
              <a:tabLst/>
            </a:pPr>
            <a:r>
              <a:rPr lang="en-US" altLang="zh-CN" sz="3600" baseline="0" dirty="0">
                <a:solidFill>
                  <a:schemeClr val="tx1"/>
                </a:solidFill>
                <a:latin typeface="微软雅黑" pitchFamily="34" charset="-122"/>
                <a:ea typeface="微软雅黑" pitchFamily="34" charset="-122"/>
              </a:rPr>
              <a:t>   </a:t>
            </a:r>
            <a:r>
              <a:rPr lang="zh-CN" altLang="en-US" sz="3600" baseline="0" dirty="0">
                <a:solidFill>
                  <a:schemeClr val="tx1"/>
                </a:solidFill>
                <a:latin typeface="微软雅黑" pitchFamily="34" charset="-122"/>
                <a:ea typeface="微软雅黑" pitchFamily="34" charset="-122"/>
              </a:rPr>
              <a:t>助听器  具有</a:t>
            </a:r>
            <a:r>
              <a:rPr lang="en-US" altLang="zh-CN" sz="3600" baseline="0" dirty="0">
                <a:solidFill>
                  <a:schemeClr val="tx1"/>
                </a:solidFill>
                <a:latin typeface="微软雅黑" pitchFamily="34" charset="-122"/>
                <a:ea typeface="微软雅黑" pitchFamily="34" charset="-122"/>
              </a:rPr>
              <a:t>AI</a:t>
            </a:r>
            <a:r>
              <a:rPr lang="zh-CN" altLang="en-US" sz="3600" baseline="0" dirty="0">
                <a:solidFill>
                  <a:schemeClr val="tx1"/>
                </a:solidFill>
                <a:latin typeface="微软雅黑" pitchFamily="34" charset="-122"/>
                <a:ea typeface="微软雅黑" pitchFamily="34" charset="-122"/>
              </a:rPr>
              <a:t>功能的全新解决方案</a:t>
            </a:r>
            <a:endParaRPr kumimoji="0" lang="en-US" altLang="zh-CN" sz="3600" b="1" strike="noStrike" cap="none" spc="0" normalizeH="0" baseline="0" dirty="0">
              <a:ln>
                <a:noFill/>
              </a:ln>
              <a:solidFill>
                <a:schemeClr val="tx1"/>
              </a:solidFill>
              <a:effectLst/>
              <a:uFillTx/>
              <a:latin typeface="微软雅黑" pitchFamily="34" charset="-122"/>
              <a:ea typeface="微软雅黑" pitchFamily="34" charset="-122"/>
              <a:sym typeface="Helvetica Neue"/>
            </a:endParaRPr>
          </a:p>
        </p:txBody>
      </p:sp>
      <p:cxnSp>
        <p:nvCxnSpPr>
          <p:cNvPr id="7" name="直接连接符 6">
            <a:extLst>
              <a:ext uri="{FF2B5EF4-FFF2-40B4-BE49-F238E27FC236}">
                <a16:creationId xmlns:a16="http://schemas.microsoft.com/office/drawing/2014/main" id="{28C090C3-7860-4C2C-A863-D229E9720B6A}"/>
              </a:ext>
            </a:extLst>
          </p:cNvPr>
          <p:cNvCxnSpPr/>
          <p:nvPr/>
        </p:nvCxnSpPr>
        <p:spPr>
          <a:xfrm>
            <a:off x="11563350" y="1839680"/>
            <a:ext cx="0" cy="1114425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75763538"/>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OUNDEC"/>
          <p:cNvSpPr txBox="1"/>
          <p:nvPr/>
        </p:nvSpPr>
        <p:spPr>
          <a:xfrm>
            <a:off x="1187404" y="342719"/>
            <a:ext cx="2715388" cy="750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000">
                <a:solidFill>
                  <a:srgbClr val="F2F0F0"/>
                </a:solidFill>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sz="4000" b="1" i="0" u="none" strike="noStrike" kern="0" cap="none" spc="0" normalizeH="0" baseline="0" noProof="0">
                <a:ln>
                  <a:noFill/>
                </a:ln>
                <a:solidFill>
                  <a:srgbClr val="F2F0F0"/>
                </a:solidFill>
                <a:effectLst/>
                <a:uLnTx/>
                <a:uFillTx/>
                <a:latin typeface="Helvetica Neue"/>
                <a:sym typeface="Helvetica Neue"/>
              </a:rPr>
              <a:t>SOUNDEC</a:t>
            </a:r>
          </a:p>
        </p:txBody>
      </p:sp>
      <p:pic>
        <p:nvPicPr>
          <p:cNvPr id="580" name="Soundec_White.png" descr="Soundec_White.png"/>
          <p:cNvPicPr>
            <a:picLocks noChangeAspect="1"/>
          </p:cNvPicPr>
          <p:nvPr/>
        </p:nvPicPr>
        <p:blipFill>
          <a:blip r:embed="rId2" cstate="print"/>
          <a:stretch>
            <a:fillRect/>
          </a:stretch>
        </p:blipFill>
        <p:spPr>
          <a:xfrm>
            <a:off x="53067" y="211271"/>
            <a:ext cx="1039187" cy="1013336"/>
          </a:xfrm>
          <a:prstGeom prst="rect">
            <a:avLst/>
          </a:prstGeom>
          <a:ln w="12700">
            <a:miter lim="400000"/>
          </a:ln>
        </p:spPr>
      </p:pic>
      <p:sp>
        <p:nvSpPr>
          <p:cNvPr id="2" name="Kickoff">
            <a:extLst>
              <a:ext uri="{FF2B5EF4-FFF2-40B4-BE49-F238E27FC236}">
                <a16:creationId xmlns:a16="http://schemas.microsoft.com/office/drawing/2014/main" id="{DF9C4386-67C0-4065-8893-CD2C2E38E447}"/>
              </a:ext>
            </a:extLst>
          </p:cNvPr>
          <p:cNvSpPr txBox="1"/>
          <p:nvPr/>
        </p:nvSpPr>
        <p:spPr>
          <a:xfrm>
            <a:off x="6549864" y="5752900"/>
            <a:ext cx="11284272" cy="2210200"/>
          </a:xfrm>
          <a:prstGeom prst="rect">
            <a:avLst/>
          </a:prstGeom>
          <a:no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dk1"/>
          </a:lnRef>
          <a:fillRef idx="1">
            <a:schemeClr val="lt1"/>
          </a:fillRef>
          <a:effectRef idx="0">
            <a:schemeClr val="dk1"/>
          </a:effectRef>
          <a:fontRef idx="minor">
            <a:schemeClr val="dk1"/>
          </a:fontRef>
        </p:style>
        <p:txBody>
          <a:bodyPr wrap="square" lIns="71437" tIns="71437" rIns="71437" bIns="71437" anchor="ctr">
            <a:noAutofit/>
          </a:bodyPr>
          <a:lstStyle>
            <a:lvl1pPr>
              <a:defRPr sz="5600" b="0">
                <a:solidFill>
                  <a:srgbClr val="650F18"/>
                </a:solidFill>
                <a:latin typeface="Microsoft Sans Serif"/>
                <a:ea typeface="Microsoft Sans Serif"/>
                <a:cs typeface="Microsoft Sans Serif"/>
                <a:sym typeface="Microsoft Sans Serif"/>
              </a:defRPr>
            </a:lvl1p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zh-CN" altLang="en-US" sz="72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Microsoft Sans Serif"/>
              </a:rPr>
              <a:t>音频芯片介绍</a:t>
            </a:r>
          </a:p>
        </p:txBody>
      </p:sp>
    </p:spTree>
    <p:extLst>
      <p:ext uri="{BB962C8B-B14F-4D97-AF65-F5344CB8AC3E}">
        <p14:creationId xmlns:p14="http://schemas.microsoft.com/office/powerpoint/2010/main" val="487742858"/>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耳机芯片架构"/>
          <p:cNvSpPr txBox="1"/>
          <p:nvPr/>
        </p:nvSpPr>
        <p:spPr>
          <a:xfrm>
            <a:off x="17146654" y="327526"/>
            <a:ext cx="6722993" cy="83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4500" b="0" spc="-225">
                <a:solidFill>
                  <a:srgbClr val="F2F0F0"/>
                </a:solidFill>
                <a:latin typeface="Microsoft Sans Serif"/>
                <a:ea typeface="Microsoft Sans Serif"/>
                <a:cs typeface="Microsoft Sans Serif"/>
                <a:sym typeface="Microsoft Sans Serif"/>
              </a:defRPr>
            </a:lvl1pPr>
          </a:lstStyle>
          <a:p>
            <a:r>
              <a:rPr lang="zh-CN" altLang="en-US" dirty="0">
                <a:latin typeface="微软雅黑" panose="020B0503020204020204" pitchFamily="34" charset="-122"/>
                <a:ea typeface="微软雅黑" panose="020B0503020204020204" pitchFamily="34" charset="-122"/>
              </a:rPr>
              <a:t>第一代音频芯片框图及封装</a:t>
            </a:r>
            <a:endParaRPr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92E61F5-4040-42C1-B8D0-1391698D0BF7}"/>
              </a:ext>
            </a:extLst>
          </p:cNvPr>
          <p:cNvSpPr txBox="1"/>
          <p:nvPr/>
        </p:nvSpPr>
        <p:spPr>
          <a:xfrm>
            <a:off x="4761700" y="11819793"/>
            <a:ext cx="702574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defTabSz="821531" rtl="0" fontAlgn="auto" latinLnBrk="0" hangingPunct="0">
              <a:lnSpc>
                <a:spcPct val="100000"/>
              </a:lnSpc>
              <a:spcBef>
                <a:spcPts val="0"/>
              </a:spcBef>
              <a:spcAft>
                <a:spcPts val="0"/>
              </a:spcAft>
              <a:buClrTx/>
              <a:buSzTx/>
              <a:buFontTx/>
              <a:buNone/>
              <a:tabLst/>
            </a:pPr>
            <a:r>
              <a:rPr kumimoji="0" lang="en-US" altLang="zh-CN" sz="3200" i="0" u="none" strike="noStrike" cap="none" spc="0" normalizeH="0" baseline="0" dirty="0">
                <a:ln>
                  <a:noFill/>
                </a:ln>
                <a:solidFill>
                  <a:srgbClr val="650F18"/>
                </a:solidFill>
                <a:effectLst/>
                <a:uFillTx/>
                <a:latin typeface="微软雅黑" panose="020B0503020204020204" pitchFamily="34" charset="-122"/>
                <a:ea typeface="微软雅黑" panose="020B0503020204020204" pitchFamily="34" charset="-122"/>
                <a:sym typeface="Helvetica Neue"/>
              </a:rPr>
              <a:t>SNC8600: CODEC SOC</a:t>
            </a:r>
          </a:p>
          <a:p>
            <a:pPr marL="0" marR="0" indent="0" defTabSz="821531" rtl="0" fontAlgn="auto" latinLnBrk="0" hangingPunct="0">
              <a:lnSpc>
                <a:spcPct val="100000"/>
              </a:lnSpc>
              <a:spcBef>
                <a:spcPts val="0"/>
              </a:spcBef>
              <a:spcAft>
                <a:spcPts val="0"/>
              </a:spcAft>
              <a:buClrTx/>
              <a:buSzTx/>
              <a:buFontTx/>
              <a:buNone/>
              <a:tabLst/>
            </a:pPr>
            <a:r>
              <a:rPr kumimoji="0" lang="en-US" altLang="zh-CN" sz="2800" i="1" u="none" strike="noStrike" cap="none" spc="0" normalizeH="0" baseline="0" dirty="0">
                <a:ln>
                  <a:noFill/>
                </a:ln>
                <a:solidFill>
                  <a:srgbClr val="650F18"/>
                </a:solidFill>
                <a:effectLst/>
                <a:uFillTx/>
                <a:latin typeface="微软雅黑" panose="020B0503020204020204" pitchFamily="34" charset="-122"/>
                <a:ea typeface="微软雅黑" panose="020B0503020204020204" pitchFamily="34" charset="-122"/>
                <a:sym typeface="Helvetica Neue"/>
              </a:rPr>
              <a:t>BGA 80-Pin </a:t>
            </a:r>
            <a:r>
              <a:rPr lang="en-US" altLang="zh-CN" sz="2800" b="0" i="1" dirty="0">
                <a:solidFill>
                  <a:srgbClr val="650F18"/>
                </a:solidFill>
                <a:latin typeface="微软雅黑" panose="020B0503020204020204" pitchFamily="34" charset="-122"/>
                <a:ea typeface="微软雅黑" panose="020B0503020204020204" pitchFamily="34" charset="-122"/>
              </a:rPr>
              <a:t>6.2 x </a:t>
            </a:r>
            <a:r>
              <a:rPr kumimoji="0" lang="en-US" altLang="zh-CN" sz="2800" b="0" i="1" u="none" strike="noStrike" cap="none" spc="0" normalizeH="0" baseline="0" dirty="0">
                <a:ln>
                  <a:noFill/>
                </a:ln>
                <a:solidFill>
                  <a:srgbClr val="650F18"/>
                </a:solidFill>
                <a:effectLst/>
                <a:uFillTx/>
                <a:latin typeface="微软雅黑" panose="020B0503020204020204" pitchFamily="34" charset="-122"/>
                <a:ea typeface="微软雅黑" panose="020B0503020204020204" pitchFamily="34" charset="-122"/>
                <a:sym typeface="Helvetica Neue"/>
              </a:rPr>
              <a:t>4.5 </a:t>
            </a:r>
            <a:r>
              <a:rPr lang="en-US" altLang="zh-CN" sz="2800" b="0" i="1" dirty="0">
                <a:solidFill>
                  <a:srgbClr val="650F18"/>
                </a:solidFill>
                <a:latin typeface="微软雅黑" panose="020B0503020204020204" pitchFamily="34" charset="-122"/>
                <a:ea typeface="微软雅黑" panose="020B0503020204020204" pitchFamily="34" charset="-122"/>
              </a:rPr>
              <a:t>mm     </a:t>
            </a:r>
          </a:p>
          <a:p>
            <a:pPr marL="0" marR="0" indent="0" defTabSz="821531" rtl="0" fontAlgn="auto" latinLnBrk="0" hangingPunct="0">
              <a:lnSpc>
                <a:spcPct val="100000"/>
              </a:lnSpc>
              <a:spcBef>
                <a:spcPts val="0"/>
              </a:spcBef>
              <a:spcAft>
                <a:spcPts val="0"/>
              </a:spcAft>
              <a:buClrTx/>
              <a:buSzTx/>
              <a:buFontTx/>
              <a:buNone/>
              <a:tabLst/>
            </a:pPr>
            <a:r>
              <a:rPr kumimoji="0" lang="en-US" altLang="zh-CN" sz="2800" i="1" u="none" strike="noStrike" cap="none" spc="0" normalizeH="0" baseline="0" dirty="0">
                <a:ln>
                  <a:noFill/>
                </a:ln>
                <a:solidFill>
                  <a:srgbClr val="650F18"/>
                </a:solidFill>
                <a:effectLst/>
                <a:uFillTx/>
                <a:latin typeface="微软雅黑" panose="020B0503020204020204" pitchFamily="34" charset="-122"/>
                <a:ea typeface="微软雅黑" panose="020B0503020204020204" pitchFamily="34" charset="-122"/>
                <a:sym typeface="Helvetica Neue"/>
              </a:rPr>
              <a:t>BGA 63-Pin </a:t>
            </a:r>
            <a:r>
              <a:rPr lang="en-US" altLang="zh-CN" sz="2800" b="0" i="1" dirty="0">
                <a:solidFill>
                  <a:srgbClr val="650F18"/>
                </a:solidFill>
                <a:latin typeface="微软雅黑" panose="020B0503020204020204" pitchFamily="34" charset="-122"/>
                <a:ea typeface="微软雅黑" panose="020B0503020204020204" pitchFamily="34" charset="-122"/>
              </a:rPr>
              <a:t>5.0 x </a:t>
            </a:r>
            <a:r>
              <a:rPr kumimoji="0" lang="en-US" altLang="zh-CN" sz="2800" b="0" i="1" u="none" strike="noStrike" cap="none" spc="0" normalizeH="0" baseline="0" dirty="0">
                <a:ln>
                  <a:noFill/>
                </a:ln>
                <a:solidFill>
                  <a:srgbClr val="650F18"/>
                </a:solidFill>
                <a:effectLst/>
                <a:uFillTx/>
                <a:latin typeface="微软雅黑" panose="020B0503020204020204" pitchFamily="34" charset="-122"/>
                <a:ea typeface="微软雅黑" panose="020B0503020204020204" pitchFamily="34" charset="-122"/>
                <a:sym typeface="Helvetica Neue"/>
              </a:rPr>
              <a:t>3.5</a:t>
            </a:r>
            <a:r>
              <a:rPr lang="en-US" altLang="zh-CN" sz="2800" b="0" i="1" dirty="0">
                <a:solidFill>
                  <a:srgbClr val="650F18"/>
                </a:solidFill>
                <a:latin typeface="微软雅黑" panose="020B0503020204020204" pitchFamily="34" charset="-122"/>
                <a:ea typeface="微软雅黑" panose="020B0503020204020204" pitchFamily="34" charset="-122"/>
              </a:rPr>
              <a:t>mm</a:t>
            </a:r>
          </a:p>
        </p:txBody>
      </p:sp>
      <p:sp>
        <p:nvSpPr>
          <p:cNvPr id="4" name="文本框 3">
            <a:extLst>
              <a:ext uri="{FF2B5EF4-FFF2-40B4-BE49-F238E27FC236}">
                <a16:creationId xmlns:a16="http://schemas.microsoft.com/office/drawing/2014/main" id="{5D343140-4459-4FBF-84B7-C90D367814C7}"/>
              </a:ext>
            </a:extLst>
          </p:cNvPr>
          <p:cNvSpPr txBox="1"/>
          <p:nvPr/>
        </p:nvSpPr>
        <p:spPr>
          <a:xfrm>
            <a:off x="15630462" y="9439036"/>
            <a:ext cx="5689057"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altLang="zh-CN" sz="3200" i="0" u="none" strike="noStrike" cap="none" spc="0" normalizeH="0" baseline="0" dirty="0">
                <a:ln>
                  <a:noFill/>
                </a:ln>
                <a:solidFill>
                  <a:schemeClr val="tx1"/>
                </a:solidFill>
                <a:effectLst/>
                <a:uFillTx/>
                <a:latin typeface="微软雅黑" panose="020B0503020204020204" pitchFamily="34" charset="-122"/>
                <a:ea typeface="微软雅黑" panose="020B0503020204020204" pitchFamily="34" charset="-122"/>
                <a:sym typeface="Helvetica Neue"/>
              </a:rPr>
              <a:t>SNC1600: Audio Front-End</a:t>
            </a:r>
          </a:p>
          <a:p>
            <a:pPr marL="0" marR="0" indent="0" algn="ctr" defTabSz="821531" rtl="0" fontAlgn="auto" latinLnBrk="0" hangingPunct="0">
              <a:lnSpc>
                <a:spcPct val="100000"/>
              </a:lnSpc>
              <a:spcBef>
                <a:spcPts val="0"/>
              </a:spcBef>
              <a:spcAft>
                <a:spcPts val="0"/>
              </a:spcAft>
              <a:buClrTx/>
              <a:buSzTx/>
              <a:buFontTx/>
              <a:buNone/>
              <a:tabLst/>
            </a:pPr>
            <a:r>
              <a:rPr kumimoji="0" lang="en-US" altLang="zh-CN" sz="2800" i="1" u="none" strike="noStrike" cap="none" spc="0" normalizeH="0" baseline="0" dirty="0">
                <a:ln>
                  <a:noFill/>
                </a:ln>
                <a:solidFill>
                  <a:schemeClr val="tx1"/>
                </a:solidFill>
                <a:effectLst/>
                <a:uFillTx/>
                <a:latin typeface="微软雅黑" panose="020B0503020204020204" pitchFamily="34" charset="-122"/>
                <a:ea typeface="微软雅黑" panose="020B0503020204020204" pitchFamily="34" charset="-122"/>
                <a:sym typeface="Helvetica Neue"/>
              </a:rPr>
              <a:t>QFN 28-Pin </a:t>
            </a:r>
            <a:r>
              <a:rPr lang="en-US" altLang="zh-CN" sz="2800" b="0" i="1" dirty="0">
                <a:solidFill>
                  <a:schemeClr val="tx1"/>
                </a:solidFill>
                <a:latin typeface="微软雅黑" panose="020B0503020204020204" pitchFamily="34" charset="-122"/>
                <a:ea typeface="微软雅黑" panose="020B0503020204020204" pitchFamily="34" charset="-122"/>
              </a:rPr>
              <a:t>3.5 x </a:t>
            </a:r>
            <a:r>
              <a:rPr kumimoji="0" lang="en-US" altLang="zh-CN" sz="2800" b="0" i="1" u="none" strike="noStrike" cap="none" spc="0" normalizeH="0" baseline="0" dirty="0">
                <a:ln>
                  <a:noFill/>
                </a:ln>
                <a:solidFill>
                  <a:schemeClr val="tx1"/>
                </a:solidFill>
                <a:effectLst/>
                <a:uFillTx/>
                <a:latin typeface="微软雅黑" panose="020B0503020204020204" pitchFamily="34" charset="-122"/>
                <a:ea typeface="微软雅黑" panose="020B0503020204020204" pitchFamily="34" charset="-122"/>
                <a:sym typeface="Helvetica Neue"/>
              </a:rPr>
              <a:t>3.5mm</a:t>
            </a:r>
            <a:endParaRPr lang="en-US" altLang="zh-CN" sz="2800" b="0" i="1" dirty="0">
              <a:solidFill>
                <a:schemeClr val="tx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24B536F-A4E1-4F83-85E1-21BB6C99E272}"/>
              </a:ext>
            </a:extLst>
          </p:cNvPr>
          <p:cNvPicPr>
            <a:picLocks noChangeAspect="1"/>
          </p:cNvPicPr>
          <p:nvPr/>
        </p:nvPicPr>
        <p:blipFill>
          <a:blip r:embed="rId2"/>
          <a:stretch>
            <a:fillRect/>
          </a:stretch>
        </p:blipFill>
        <p:spPr>
          <a:xfrm>
            <a:off x="15316765" y="3209365"/>
            <a:ext cx="6316452" cy="5658789"/>
          </a:xfrm>
          <a:prstGeom prst="rect">
            <a:avLst/>
          </a:prstGeom>
        </p:spPr>
      </p:pic>
      <p:pic>
        <p:nvPicPr>
          <p:cNvPr id="7" name="图片 6">
            <a:extLst>
              <a:ext uri="{FF2B5EF4-FFF2-40B4-BE49-F238E27FC236}">
                <a16:creationId xmlns:a16="http://schemas.microsoft.com/office/drawing/2014/main" id="{DD3153DE-1510-49CF-88ED-11B8EF0AAFBD}"/>
              </a:ext>
            </a:extLst>
          </p:cNvPr>
          <p:cNvPicPr>
            <a:picLocks noChangeAspect="1"/>
          </p:cNvPicPr>
          <p:nvPr/>
        </p:nvPicPr>
        <p:blipFill rotWithShape="1">
          <a:blip r:embed="rId3"/>
          <a:srcRect r="9641"/>
          <a:stretch/>
        </p:blipFill>
        <p:spPr>
          <a:xfrm>
            <a:off x="1993554" y="1836334"/>
            <a:ext cx="11045114" cy="9720602"/>
          </a:xfrm>
          <a:prstGeom prst="rect">
            <a:avLst/>
          </a:prstGeom>
        </p:spPr>
      </p:pic>
      <p:pic>
        <p:nvPicPr>
          <p:cNvPr id="8" name="Picture 3">
            <a:extLst>
              <a:ext uri="{FF2B5EF4-FFF2-40B4-BE49-F238E27FC236}">
                <a16:creationId xmlns:a16="http://schemas.microsoft.com/office/drawing/2014/main" id="{32FA0AD9-DAC3-41F0-878B-4F03929BEB8C}"/>
              </a:ext>
            </a:extLst>
          </p:cNvPr>
          <p:cNvPicPr>
            <a:picLocks noChangeAspect="1" noChangeArrowheads="1"/>
          </p:cNvPicPr>
          <p:nvPr/>
        </p:nvPicPr>
        <p:blipFill>
          <a:blip r:embed="rId4"/>
          <a:srcRect/>
          <a:stretch>
            <a:fillRect/>
          </a:stretch>
        </p:blipFill>
        <p:spPr bwMode="auto">
          <a:xfrm>
            <a:off x="2359314" y="11709916"/>
            <a:ext cx="1718237" cy="1718237"/>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3AC9642A-1BAE-45AE-A713-A685DF4C8F63}"/>
              </a:ext>
            </a:extLst>
          </p:cNvPr>
          <p:cNvPicPr>
            <a:picLocks noChangeAspect="1" noChangeArrowheads="1"/>
          </p:cNvPicPr>
          <p:nvPr/>
        </p:nvPicPr>
        <p:blipFill>
          <a:blip r:embed="rId5"/>
          <a:srcRect/>
          <a:stretch>
            <a:fillRect/>
          </a:stretch>
        </p:blipFill>
        <p:spPr bwMode="auto">
          <a:xfrm>
            <a:off x="17941190" y="10642317"/>
            <a:ext cx="1067599" cy="10675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目前市场TYPE-C芯片设计位置"/>
          <p:cNvSpPr txBox="1"/>
          <p:nvPr/>
        </p:nvSpPr>
        <p:spPr>
          <a:xfrm>
            <a:off x="17624612" y="281191"/>
            <a:ext cx="6245035" cy="836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4500" b="0" spc="-225">
                <a:solidFill>
                  <a:srgbClr val="F2F0F0"/>
                </a:solidFill>
                <a:latin typeface="Microsoft Sans Serif"/>
                <a:ea typeface="Microsoft Sans Serif"/>
                <a:cs typeface="Microsoft Sans Serif"/>
                <a:sym typeface="Microsoft Sans Serif"/>
              </a:defRPr>
            </a:lvl1pPr>
          </a:lstStyle>
          <a:p>
            <a:pPr algn="r"/>
            <a:r>
              <a:rPr lang="zh-CN" altLang="en-US" dirty="0">
                <a:latin typeface="Arial" panose="020B0604020202020204" pitchFamily="34" charset="0"/>
                <a:ea typeface="微软雅黑" panose="020B0503020204020204" pitchFamily="34" charset="-122"/>
                <a:cs typeface="Arial" panose="020B0604020202020204" pitchFamily="34" charset="0"/>
              </a:rPr>
              <a:t>音频芯片介绍</a:t>
            </a:r>
            <a:endParaRPr lang="en-US" altLang="zh-CN" dirty="0">
              <a:latin typeface="Arial" panose="020B0604020202020204" pitchFamily="34" charset="0"/>
              <a:cs typeface="Arial" panose="020B0604020202020204" pitchFamily="34" charset="0"/>
            </a:endParaRPr>
          </a:p>
        </p:txBody>
      </p:sp>
      <p:graphicFrame>
        <p:nvGraphicFramePr>
          <p:cNvPr id="22" name="表格 21">
            <a:extLst>
              <a:ext uri="{FF2B5EF4-FFF2-40B4-BE49-F238E27FC236}">
                <a16:creationId xmlns:a16="http://schemas.microsoft.com/office/drawing/2014/main" id="{96018FEF-C819-4D86-A3DB-1526809D74B4}"/>
              </a:ext>
            </a:extLst>
          </p:cNvPr>
          <p:cNvGraphicFramePr>
            <a:graphicFrameLocks noGrp="1"/>
          </p:cNvGraphicFramePr>
          <p:nvPr>
            <p:extLst>
              <p:ext uri="{D42A27DB-BD31-4B8C-83A1-F6EECF244321}">
                <p14:modId xmlns:p14="http://schemas.microsoft.com/office/powerpoint/2010/main" val="3509285412"/>
              </p:ext>
            </p:extLst>
          </p:nvPr>
        </p:nvGraphicFramePr>
        <p:xfrm>
          <a:off x="12057330" y="1912836"/>
          <a:ext cx="8623299" cy="11224345"/>
        </p:xfrm>
        <a:graphic>
          <a:graphicData uri="http://schemas.openxmlformats.org/drawingml/2006/table">
            <a:tbl>
              <a:tblPr>
                <a:tableStyleId>{616DA210-FB5B-4158-B5E0-FEB733F419BA}</a:tableStyleId>
              </a:tblPr>
              <a:tblGrid>
                <a:gridCol w="4681219">
                  <a:extLst>
                    <a:ext uri="{9D8B030D-6E8A-4147-A177-3AD203B41FA5}">
                      <a16:colId xmlns:a16="http://schemas.microsoft.com/office/drawing/2014/main" val="3341839527"/>
                    </a:ext>
                  </a:extLst>
                </a:gridCol>
                <a:gridCol w="3942080">
                  <a:extLst>
                    <a:ext uri="{9D8B030D-6E8A-4147-A177-3AD203B41FA5}">
                      <a16:colId xmlns:a16="http://schemas.microsoft.com/office/drawing/2014/main" val="2306531793"/>
                    </a:ext>
                  </a:extLst>
                </a:gridCol>
              </a:tblGrid>
              <a:tr h="731529">
                <a:tc gridSpan="2">
                  <a:txBody>
                    <a:bodyPr/>
                    <a:lstStyle/>
                    <a:p>
                      <a:pPr algn="ctr" fontAlgn="ctr"/>
                      <a:r>
                        <a:rPr lang="zh-CN" altLang="en-US" sz="2800" b="1" u="none" strike="noStrike" dirty="0">
                          <a:solidFill>
                            <a:schemeClr val="tx1"/>
                          </a:solidFill>
                          <a:effectLst/>
                          <a:latin typeface="微软雅黑" panose="020B0503020204020204" pitchFamily="34" charset="-122"/>
                          <a:ea typeface="微软雅黑" panose="020B0503020204020204" pitchFamily="34" charset="-122"/>
                        </a:rPr>
                        <a:t>关键性能指标</a:t>
                      </a:r>
                      <a:endParaRPr lang="en-US" altLang="zh-CN" sz="2800" b="1"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solidFill>
                      <a:schemeClr val="bg2">
                        <a:lumMod val="90000"/>
                      </a:schemeClr>
                    </a:solidFill>
                  </a:tcPr>
                </a:tc>
                <a:tc hMerge="1">
                  <a:txBody>
                    <a:bodyPr/>
                    <a:lstStyle/>
                    <a:p>
                      <a:endParaRPr lang="zh-CN" altLang="en-US"/>
                    </a:p>
                  </a:txBody>
                  <a:tcPr/>
                </a:tc>
                <a:extLst>
                  <a:ext uri="{0D108BD9-81ED-4DB2-BD59-A6C34878D82A}">
                    <a16:rowId xmlns:a16="http://schemas.microsoft.com/office/drawing/2014/main" val="2312653057"/>
                  </a:ext>
                </a:extLst>
              </a:tr>
              <a:tr h="875390">
                <a:tc gridSpan="2">
                  <a:txBody>
                    <a:bodyPr/>
                    <a:lstStyle/>
                    <a:p>
                      <a:pPr algn="ctr" fontAlgn="ctr"/>
                      <a:r>
                        <a:rPr lang="en-US" altLang="zh-CN" sz="2800" b="1" u="none" strike="noStrike" dirty="0">
                          <a:solidFill>
                            <a:schemeClr val="tx1"/>
                          </a:solidFill>
                          <a:effectLst/>
                          <a:latin typeface="微软雅黑" panose="020B0503020204020204" pitchFamily="34" charset="-122"/>
                          <a:ea typeface="微软雅黑" panose="020B0503020204020204" pitchFamily="34" charset="-122"/>
                        </a:rPr>
                        <a:t>Power consumption(5V supply, 30MHz, 48KHz)</a:t>
                      </a:r>
                    </a:p>
                  </a:txBody>
                  <a:tcPr marL="4763" marR="4763" marT="4763" marB="0" anchor="ctr">
                    <a:noFill/>
                  </a:tcPr>
                </a:tc>
                <a:tc h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endParaRPr lang="en-US" altLang="zh-CN" sz="2400" u="none" strike="noStrike" dirty="0">
                        <a:solidFill>
                          <a:srgbClr val="650F18"/>
                        </a:solidFill>
                        <a:effectLst/>
                        <a:latin typeface="微软雅黑" panose="020B0503020204020204" pitchFamily="34" charset="-122"/>
                        <a:ea typeface="微软雅黑" panose="020B0503020204020204" pitchFamily="34" charset="-122"/>
                      </a:endParaRPr>
                    </a:p>
                  </a:txBody>
                  <a:tcPr marL="4763" marR="4763" marT="4763" marB="0" anchor="ctr">
                    <a:noFill/>
                  </a:tcPr>
                </a:tc>
                <a:extLst>
                  <a:ext uri="{0D108BD9-81ED-4DB2-BD59-A6C34878D82A}">
                    <a16:rowId xmlns:a16="http://schemas.microsoft.com/office/drawing/2014/main" val="819262902"/>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USB stereo music Playback</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87.5mW</a:t>
                      </a:r>
                    </a:p>
                  </a:txBody>
                  <a:tcPr marL="4763" marR="4763" marT="4763" marB="0" anchor="ctr">
                    <a:noFill/>
                  </a:tcPr>
                </a:tc>
                <a:extLst>
                  <a:ext uri="{0D108BD9-81ED-4DB2-BD59-A6C34878D82A}">
                    <a16:rowId xmlns:a16="http://schemas.microsoft.com/office/drawing/2014/main" val="155767712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USB call</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82.2mW</a:t>
                      </a:r>
                    </a:p>
                  </a:txBody>
                  <a:tcPr marL="4763" marR="4763" marT="4763" marB="0" anchor="ctr">
                    <a:noFill/>
                  </a:tcPr>
                </a:tc>
                <a:extLst>
                  <a:ext uri="{0D108BD9-81ED-4DB2-BD59-A6C34878D82A}">
                    <a16:rowId xmlns:a16="http://schemas.microsoft.com/office/drawing/2014/main" val="3655924316"/>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I2S music playback</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48.5mW</a:t>
                      </a:r>
                    </a:p>
                  </a:txBody>
                  <a:tcPr marL="4763" marR="4763" marT="4763" marB="0" anchor="ctr">
                    <a:noFill/>
                  </a:tcPr>
                </a:tc>
                <a:extLst>
                  <a:ext uri="{0D108BD9-81ED-4DB2-BD59-A6C34878D82A}">
                    <a16:rowId xmlns:a16="http://schemas.microsoft.com/office/drawing/2014/main" val="3843067363"/>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I2S call</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57.5mW</a:t>
                      </a:r>
                    </a:p>
                  </a:txBody>
                  <a:tcPr marL="4763" marR="4763" marT="4763" marB="0" anchor="ctr">
                    <a:noFill/>
                  </a:tcPr>
                </a:tc>
                <a:extLst>
                  <a:ext uri="{0D108BD9-81ED-4DB2-BD59-A6C34878D82A}">
                    <a16:rowId xmlns:a16="http://schemas.microsoft.com/office/drawing/2014/main" val="40943395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Suspend By USB</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0.5mW</a:t>
                      </a:r>
                    </a:p>
                  </a:txBody>
                  <a:tcPr marL="4763" marR="4763" marT="4763" marB="0" anchor="ctr">
                    <a:noFill/>
                  </a:tcPr>
                </a:tc>
                <a:extLst>
                  <a:ext uri="{0D108BD9-81ED-4DB2-BD59-A6C34878D82A}">
                    <a16:rowId xmlns:a16="http://schemas.microsoft.com/office/drawing/2014/main" val="3050368564"/>
                  </a:ext>
                </a:extLst>
              </a:tr>
              <a:tr h="739802">
                <a:tc gridSpan="2">
                  <a:txBody>
                    <a:bodyPr/>
                    <a:lstStyle/>
                    <a:p>
                      <a:pPr marL="0" marR="0" lvl="0" indent="0" algn="l" defTabSz="1825625" eaLnBrk="1" fontAlgn="ctr" latinLnBrk="0" hangingPunct="1">
                        <a:lnSpc>
                          <a:spcPct val="100000"/>
                        </a:lnSpc>
                        <a:spcBef>
                          <a:spcPts val="0"/>
                        </a:spcBef>
                        <a:spcAft>
                          <a:spcPts val="0"/>
                        </a:spcAft>
                        <a:buClrTx/>
                        <a:buSzTx/>
                        <a:buFontTx/>
                        <a:buNone/>
                        <a:tabLst/>
                        <a:defRPr/>
                      </a:pPr>
                      <a:r>
                        <a:rPr lang="en-US" altLang="zh-CN" sz="2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 ADC input Path(24bit,48KHz)</a:t>
                      </a:r>
                    </a:p>
                  </a:txBody>
                  <a:tcPr marL="4763" marR="4763" marT="4763" marB="0" anchor="ctr">
                    <a:noFill/>
                  </a:tcPr>
                </a:tc>
                <a:tc hMerge="1">
                  <a:txBody>
                    <a:bodyPr/>
                    <a:lstStyle/>
                    <a:p>
                      <a:pPr algn="ctr" fontAlgn="ctr"/>
                      <a:endParaRPr lang="en-US" altLang="zh-CN" sz="2400" b="0" i="0" u="none" strike="noStrike" dirty="0">
                        <a:solidFill>
                          <a:srgbClr val="650F18"/>
                        </a:solidFill>
                        <a:effectLst/>
                        <a:latin typeface="微软雅黑" panose="020B0503020204020204" pitchFamily="34" charset="-122"/>
                        <a:ea typeface="微软雅黑" panose="020B0503020204020204" pitchFamily="34" charset="-122"/>
                      </a:endParaRPr>
                    </a:p>
                  </a:txBody>
                  <a:tcPr marL="4763" marR="4763" marT="4763" marB="0" anchor="ctr">
                    <a:noFill/>
                  </a:tcPr>
                </a:tc>
                <a:extLst>
                  <a:ext uri="{0D108BD9-81ED-4DB2-BD59-A6C34878D82A}">
                    <a16:rowId xmlns:a16="http://schemas.microsoft.com/office/drawing/2014/main" val="1461838577"/>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SNR</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95dB</a:t>
                      </a:r>
                    </a:p>
                  </a:txBody>
                  <a:tcPr marL="4763" marR="4763" marT="4763" marB="0" anchor="ctr">
                    <a:noFill/>
                  </a:tcPr>
                </a:tc>
                <a:extLst>
                  <a:ext uri="{0D108BD9-81ED-4DB2-BD59-A6C34878D82A}">
                    <a16:rowId xmlns:a16="http://schemas.microsoft.com/office/drawing/2014/main" val="424459752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DR</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106dB</a:t>
                      </a:r>
                    </a:p>
                  </a:txBody>
                  <a:tcPr marL="4763" marR="4763" marT="4763" marB="0" anchor="ctr">
                    <a:noFill/>
                  </a:tcPr>
                </a:tc>
                <a:extLst>
                  <a:ext uri="{0D108BD9-81ED-4DB2-BD59-A6C34878D82A}">
                    <a16:rowId xmlns:a16="http://schemas.microsoft.com/office/drawing/2014/main" val="25302048"/>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THD+N</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-88dB</a:t>
                      </a:r>
                    </a:p>
                  </a:txBody>
                  <a:tcPr marL="4763" marR="4763" marT="4763" marB="0" anchor="ctr">
                    <a:noFill/>
                  </a:tcPr>
                </a:tc>
                <a:extLst>
                  <a:ext uri="{0D108BD9-81ED-4DB2-BD59-A6C34878D82A}">
                    <a16:rowId xmlns:a16="http://schemas.microsoft.com/office/drawing/2014/main" val="3667373289"/>
                  </a:ext>
                </a:extLst>
              </a:tr>
              <a:tr h="739802">
                <a:tc gridSpan="2">
                  <a:txBody>
                    <a:bodyPr/>
                    <a:lstStyle/>
                    <a:p>
                      <a:pPr marL="0" marR="0" lvl="0" indent="0" algn="l" defTabSz="1825625" eaLnBrk="1" fontAlgn="ctr" latinLnBrk="0" hangingPunct="1">
                        <a:lnSpc>
                          <a:spcPct val="100000"/>
                        </a:lnSpc>
                        <a:spcBef>
                          <a:spcPts val="0"/>
                        </a:spcBef>
                        <a:spcAft>
                          <a:spcPts val="0"/>
                        </a:spcAft>
                        <a:buClrTx/>
                        <a:buSzTx/>
                        <a:buFontTx/>
                        <a:buNone/>
                        <a:tabLst/>
                        <a:defRPr/>
                      </a:pPr>
                      <a:r>
                        <a:rPr lang="en-US" altLang="zh-CN" sz="2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 DAC output Path(32Ω,24bit,48KHz)</a:t>
                      </a:r>
                    </a:p>
                  </a:txBody>
                  <a:tcPr marL="4763" marR="4763" marT="4763" marB="0" anchor="ctr">
                    <a:noFill/>
                  </a:tcPr>
                </a:tc>
                <a:tc h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endParaRPr lang="en-US" altLang="zh-CN" sz="2800" b="1" i="0" u="none" strike="noStrike" cap="none" spc="0" baseline="0" dirty="0">
                        <a:ln>
                          <a:noFill/>
                        </a:ln>
                        <a:solidFill>
                          <a:srgbClr val="650F18"/>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extLst>
                  <a:ext uri="{0D108BD9-81ED-4DB2-BD59-A6C34878D82A}">
                    <a16:rowId xmlns:a16="http://schemas.microsoft.com/office/drawing/2014/main" val="2332854571"/>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SNR</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100dB</a:t>
                      </a:r>
                    </a:p>
                  </a:txBody>
                  <a:tcPr marL="4763" marR="4763" marT="4763" marB="0" anchor="ctr">
                    <a:noFill/>
                  </a:tcPr>
                </a:tc>
                <a:extLst>
                  <a:ext uri="{0D108BD9-81ED-4DB2-BD59-A6C34878D82A}">
                    <a16:rowId xmlns:a16="http://schemas.microsoft.com/office/drawing/2014/main" val="1714868760"/>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DR</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106dB</a:t>
                      </a:r>
                    </a:p>
                  </a:txBody>
                  <a:tcPr marL="4763" marR="4763" marT="4763" marB="0" anchor="ctr">
                    <a:noFill/>
                  </a:tcPr>
                </a:tc>
                <a:extLst>
                  <a:ext uri="{0D108BD9-81ED-4DB2-BD59-A6C34878D82A}">
                    <a16:rowId xmlns:a16="http://schemas.microsoft.com/office/drawing/2014/main" val="420781193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THD+N</a:t>
                      </a:r>
                    </a:p>
                  </a:txBody>
                  <a:tcPr marL="4763" marR="4763" marT="4763" marB="0" anchor="ctr">
                    <a:noFill/>
                  </a:tcPr>
                </a:tc>
                <a:tc>
                  <a:txBody>
                    <a:bodyPr/>
                    <a:lstStyle/>
                    <a:p>
                      <a:pPr algn="ctr" fontAlgn="ct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-80dB</a:t>
                      </a:r>
                    </a:p>
                  </a:txBody>
                  <a:tcPr marL="4763" marR="4763" marT="4763" marB="0" anchor="ctr">
                    <a:noFill/>
                  </a:tcPr>
                </a:tc>
                <a:extLst>
                  <a:ext uri="{0D108BD9-81ED-4DB2-BD59-A6C34878D82A}">
                    <a16:rowId xmlns:a16="http://schemas.microsoft.com/office/drawing/2014/main" val="2814659346"/>
                  </a:ext>
                </a:extLst>
              </a:tr>
            </a:tbl>
          </a:graphicData>
        </a:graphic>
      </p:graphicFrame>
      <p:graphicFrame>
        <p:nvGraphicFramePr>
          <p:cNvPr id="24" name="表格 23">
            <a:extLst>
              <a:ext uri="{FF2B5EF4-FFF2-40B4-BE49-F238E27FC236}">
                <a16:creationId xmlns:a16="http://schemas.microsoft.com/office/drawing/2014/main" id="{142DD611-4C24-4B29-929B-A7F7E65A81B9}"/>
              </a:ext>
            </a:extLst>
          </p:cNvPr>
          <p:cNvGraphicFramePr>
            <a:graphicFrameLocks noGrp="1"/>
          </p:cNvGraphicFramePr>
          <p:nvPr>
            <p:extLst>
              <p:ext uri="{D42A27DB-BD31-4B8C-83A1-F6EECF244321}">
                <p14:modId xmlns:p14="http://schemas.microsoft.com/office/powerpoint/2010/main" val="2985354304"/>
              </p:ext>
            </p:extLst>
          </p:nvPr>
        </p:nvGraphicFramePr>
        <p:xfrm>
          <a:off x="3434030" y="1912836"/>
          <a:ext cx="8623300" cy="11224345"/>
        </p:xfrm>
        <a:graphic>
          <a:graphicData uri="http://schemas.openxmlformats.org/drawingml/2006/table">
            <a:tbl>
              <a:tblPr>
                <a:tableStyleId>{616DA210-FB5B-4158-B5E0-FEB733F419BA}</a:tableStyleId>
              </a:tblPr>
              <a:tblGrid>
                <a:gridCol w="2836308">
                  <a:extLst>
                    <a:ext uri="{9D8B030D-6E8A-4147-A177-3AD203B41FA5}">
                      <a16:colId xmlns:a16="http://schemas.microsoft.com/office/drawing/2014/main" val="3341839527"/>
                    </a:ext>
                  </a:extLst>
                </a:gridCol>
                <a:gridCol w="2893496">
                  <a:extLst>
                    <a:ext uri="{9D8B030D-6E8A-4147-A177-3AD203B41FA5}">
                      <a16:colId xmlns:a16="http://schemas.microsoft.com/office/drawing/2014/main" val="1819063082"/>
                    </a:ext>
                  </a:extLst>
                </a:gridCol>
                <a:gridCol w="2893496">
                  <a:extLst>
                    <a:ext uri="{9D8B030D-6E8A-4147-A177-3AD203B41FA5}">
                      <a16:colId xmlns:a16="http://schemas.microsoft.com/office/drawing/2014/main" val="144490190"/>
                    </a:ext>
                  </a:extLst>
                </a:gridCol>
              </a:tblGrid>
              <a:tr h="731529">
                <a:tc gridSpan="3">
                  <a:txBody>
                    <a:bodyPr/>
                    <a:lstStyle/>
                    <a:p>
                      <a:pPr algn="ctr" fontAlgn="ctr"/>
                      <a:r>
                        <a:rPr lang="zh-CN" altLang="en-US" sz="2800" b="1" u="none" strike="noStrike" dirty="0">
                          <a:solidFill>
                            <a:schemeClr val="tx1"/>
                          </a:solidFill>
                          <a:effectLst/>
                          <a:latin typeface="微软雅黑" panose="020B0503020204020204" pitchFamily="34" charset="-122"/>
                          <a:ea typeface="微软雅黑" panose="020B0503020204020204" pitchFamily="34" charset="-122"/>
                        </a:rPr>
                        <a:t>关键系统功能</a:t>
                      </a:r>
                      <a:endParaRPr lang="en-US" altLang="zh-CN" sz="2800" b="1"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solidFill>
                      <a:schemeClr val="bg2">
                        <a:lumMod val="90000"/>
                      </a:schemeClr>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12653057"/>
                  </a:ext>
                </a:extLst>
              </a:tr>
              <a:tr h="875390">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芯片定位</a:t>
                      </a:r>
                      <a:endParaRPr 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Audio CODEC SOC including Type-C</a:t>
                      </a:r>
                      <a:endParaRPr 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819262902"/>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工艺制成</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TSMC 40nm </a:t>
                      </a:r>
                      <a:r>
                        <a:rPr lang="en-US" altLang="zh-CN" sz="2400" b="0" i="0" u="none" strike="noStrike" dirty="0" err="1">
                          <a:solidFill>
                            <a:schemeClr val="tx1"/>
                          </a:solidFill>
                          <a:effectLst/>
                          <a:latin typeface="微软雅黑" panose="020B0503020204020204" pitchFamily="34" charset="-122"/>
                          <a:ea typeface="微软雅黑" panose="020B0503020204020204" pitchFamily="34" charset="-122"/>
                        </a:rPr>
                        <a:t>uLP</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155767712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内核</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Cadence HiFi3 up to 200MHz</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3655924316"/>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RAM</a:t>
                      </a: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512KB( </a:t>
                      </a:r>
                      <a:r>
                        <a:rPr lang="en-US" altLang="zh-CN" sz="2400" b="0" i="0" u="none" strike="noStrike" dirty="0" err="1">
                          <a:solidFill>
                            <a:schemeClr val="tx1"/>
                          </a:solidFill>
                          <a:effectLst/>
                          <a:latin typeface="微软雅黑" panose="020B0503020204020204" pitchFamily="34" charset="-122"/>
                          <a:ea typeface="微软雅黑" panose="020B0503020204020204" pitchFamily="34" charset="-122"/>
                        </a:rPr>
                        <a:t>iRAM</a:t>
                      </a: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 256KB,dRAM 256KB )</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3843067363"/>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Flash</a:t>
                      </a: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1MB</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40943395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麦克风</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模拟麦克风：</a:t>
                      </a: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2</a:t>
                      </a: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个 </a:t>
                      </a: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 </a:t>
                      </a: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数字麦克风：</a:t>
                      </a: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10</a:t>
                      </a: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个</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3050368564"/>
                  </a:ext>
                </a:extLst>
              </a:tr>
              <a:tr h="739802">
                <a:tc rowSpan="5">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接口</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I2C</a:t>
                      </a:r>
                      <a:endPar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2</a:t>
                      </a: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个</a:t>
                      </a:r>
                    </a:p>
                  </a:txBody>
                  <a:tcPr marL="4763" marR="4763" marT="4763" marB="0" anchor="ctr">
                    <a:noFill/>
                  </a:tcPr>
                </a:tc>
                <a:extLst>
                  <a:ext uri="{0D108BD9-81ED-4DB2-BD59-A6C34878D82A}">
                    <a16:rowId xmlns:a16="http://schemas.microsoft.com/office/drawing/2014/main" val="1461838577"/>
                  </a:ext>
                </a:extLst>
              </a:tr>
              <a:tr h="739802">
                <a:tc v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650F18"/>
                          </a:solidFill>
                          <a:effectLst/>
                          <a:latin typeface="微软雅黑" panose="020B0503020204020204" pitchFamily="34" charset="-122"/>
                          <a:ea typeface="微软雅黑" panose="020B0503020204020204" pitchFamily="34" charset="-122"/>
                        </a:rPr>
                        <a:t>SNR</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I2S</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3</a:t>
                      </a: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个</a:t>
                      </a:r>
                      <a:endPar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extLst>
                  <a:ext uri="{0D108BD9-81ED-4DB2-BD59-A6C34878D82A}">
                    <a16:rowId xmlns:a16="http://schemas.microsoft.com/office/drawing/2014/main" val="4244597524"/>
                  </a:ext>
                </a:extLst>
              </a:tr>
              <a:tr h="739802">
                <a:tc v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650F18"/>
                          </a:solidFill>
                          <a:effectLst/>
                          <a:latin typeface="微软雅黑" panose="020B0503020204020204" pitchFamily="34" charset="-122"/>
                          <a:ea typeface="微软雅黑" panose="020B0503020204020204" pitchFamily="34" charset="-122"/>
                        </a:rPr>
                        <a:t>DR</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USB2.0 HS/FS</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1</a:t>
                      </a: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个</a:t>
                      </a:r>
                      <a:endPar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extLst>
                  <a:ext uri="{0D108BD9-81ED-4DB2-BD59-A6C34878D82A}">
                    <a16:rowId xmlns:a16="http://schemas.microsoft.com/office/drawing/2014/main" val="25302048"/>
                  </a:ext>
                </a:extLst>
              </a:tr>
              <a:tr h="739802">
                <a:tc v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rgbClr val="650F18"/>
                          </a:solidFill>
                          <a:effectLst/>
                          <a:latin typeface="微软雅黑" panose="020B0503020204020204" pitchFamily="34" charset="-122"/>
                          <a:ea typeface="微软雅黑" panose="020B0503020204020204" pitchFamily="34" charset="-122"/>
                        </a:rPr>
                        <a:t>THD+N</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UART</a:t>
                      </a: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1</a:t>
                      </a: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个</a:t>
                      </a:r>
                      <a:endPar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extLst>
                  <a:ext uri="{0D108BD9-81ED-4DB2-BD59-A6C34878D82A}">
                    <a16:rowId xmlns:a16="http://schemas.microsoft.com/office/drawing/2014/main" val="3667373289"/>
                  </a:ext>
                </a:extLst>
              </a:tr>
              <a:tr h="739802">
                <a:tc vMerge="1">
                  <a:txBody>
                    <a:bodyPr/>
                    <a:lstStyle/>
                    <a:p>
                      <a:pPr marL="0" marR="0" lvl="0" indent="0" algn="ctr" defTabSz="1825625" eaLnBrk="1" fontAlgn="ctr" latinLnBrk="0" hangingPunct="1">
                        <a:lnSpc>
                          <a:spcPct val="100000"/>
                        </a:lnSpc>
                        <a:spcBef>
                          <a:spcPts val="0"/>
                        </a:spcBef>
                        <a:spcAft>
                          <a:spcPts val="0"/>
                        </a:spcAft>
                        <a:buClrTx/>
                        <a:buSzTx/>
                        <a:buFontTx/>
                        <a:buNone/>
                        <a:tabLst/>
                        <a:defRPr/>
                      </a:pPr>
                      <a:endParaRPr lang="en-US" altLang="zh-CN" sz="2800" b="1" i="0" u="none" strike="noStrike" cap="none" spc="0" baseline="0" dirty="0">
                        <a:ln>
                          <a:noFill/>
                        </a:ln>
                        <a:solidFill>
                          <a:srgbClr val="650F18"/>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ADC</a:t>
                      </a:r>
                      <a:endPar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endParaRPr>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2</a:t>
                      </a:r>
                      <a:r>
                        <a:rPr lang="zh-CN" altLang="en-US" sz="24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mn-cs"/>
                          <a:sym typeface="Arial"/>
                        </a:rPr>
                        <a:t>个</a:t>
                      </a:r>
                    </a:p>
                  </a:txBody>
                  <a:tcPr marL="4763" marR="4763" marT="4763" marB="0" anchor="ctr">
                    <a:noFill/>
                  </a:tcPr>
                </a:tc>
                <a:extLst>
                  <a:ext uri="{0D108BD9-81ED-4DB2-BD59-A6C34878D82A}">
                    <a16:rowId xmlns:a16="http://schemas.microsoft.com/office/drawing/2014/main" val="2332854571"/>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XTAL</a:t>
                      </a: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24MHz</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1714868760"/>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采样率</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24bit/192K</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4207811934"/>
                  </a:ext>
                </a:extLst>
              </a:tr>
              <a:tr h="739802">
                <a:tc>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zh-CN" altLang="en-US" sz="2400" b="0" i="0" u="none" strike="noStrike" dirty="0">
                          <a:solidFill>
                            <a:schemeClr val="tx1"/>
                          </a:solidFill>
                          <a:effectLst/>
                          <a:latin typeface="微软雅黑" panose="020B0503020204020204" pitchFamily="34" charset="-122"/>
                          <a:ea typeface="微软雅黑" panose="020B0503020204020204" pitchFamily="34" charset="-122"/>
                        </a:rPr>
                        <a:t>封装</a:t>
                      </a:r>
                      <a:endParaRPr lang="en-US" altLang="zh-CN" sz="2400" b="0" i="0" u="none" strike="noStrike" dirty="0">
                        <a:solidFill>
                          <a:schemeClr val="tx1"/>
                        </a:solidFill>
                        <a:effectLst/>
                        <a:latin typeface="微软雅黑" panose="020B0503020204020204" pitchFamily="34" charset="-122"/>
                        <a:ea typeface="微软雅黑" panose="020B0503020204020204" pitchFamily="34" charset="-122"/>
                      </a:endParaRPr>
                    </a:p>
                  </a:txBody>
                  <a:tcPr marL="4763" marR="4763" marT="4763" marB="0" anchor="ctr">
                    <a:no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BGA80 Pin 6.2*4.5mm</a:t>
                      </a:r>
                    </a:p>
                    <a:p>
                      <a:pPr marL="0" marR="0" lvl="0" indent="0" algn="ctr" defTabSz="1825625" eaLnBrk="1" fontAlgn="ctr" latinLnBrk="0" hangingPunct="1">
                        <a:lnSpc>
                          <a:spcPct val="100000"/>
                        </a:lnSpc>
                        <a:spcBef>
                          <a:spcPts val="0"/>
                        </a:spcBef>
                        <a:spcAft>
                          <a:spcPts val="0"/>
                        </a:spcAft>
                        <a:buClrTx/>
                        <a:buSzTx/>
                        <a:buFontTx/>
                        <a:buNone/>
                        <a:tabLst/>
                        <a:defRPr/>
                      </a:pPr>
                      <a:r>
                        <a:rPr lang="en-US" altLang="zh-CN" sz="2400" b="0" i="0" u="none" strike="noStrike" dirty="0">
                          <a:solidFill>
                            <a:schemeClr val="tx1"/>
                          </a:solidFill>
                          <a:effectLst/>
                          <a:latin typeface="微软雅黑" panose="020B0503020204020204" pitchFamily="34" charset="-122"/>
                          <a:ea typeface="微软雅黑" panose="020B0503020204020204" pitchFamily="34" charset="-122"/>
                        </a:rPr>
                        <a:t>BGA63 Pin 5.0*3.5mm</a:t>
                      </a:r>
                    </a:p>
                  </a:txBody>
                  <a:tcPr marL="4763" marR="4763" marT="4763" marB="0" anchor="ctr">
                    <a:noFill/>
                  </a:tcPr>
                </a:tc>
                <a:tc hMerge="1">
                  <a:txBody>
                    <a:bodyPr/>
                    <a:lstStyle/>
                    <a:p>
                      <a:endParaRPr lang="zh-CN" altLang="en-US"/>
                    </a:p>
                  </a:txBody>
                  <a:tcPr/>
                </a:tc>
                <a:extLst>
                  <a:ext uri="{0D108BD9-81ED-4DB2-BD59-A6C34878D82A}">
                    <a16:rowId xmlns:a16="http://schemas.microsoft.com/office/drawing/2014/main" val="2814659346"/>
                  </a:ext>
                </a:extLst>
              </a:tr>
            </a:tbl>
          </a:graphicData>
        </a:graphic>
      </p:graphicFrame>
    </p:spTree>
    <p:extLst>
      <p:ext uri="{BB962C8B-B14F-4D97-AF65-F5344CB8AC3E}">
        <p14:creationId xmlns:p14="http://schemas.microsoft.com/office/powerpoint/2010/main" val="3151767517"/>
      </p:ext>
    </p:extLst>
  </p:cSld>
  <p:clrMapOvr>
    <a:masterClrMapping/>
  </p:clrMapOvr>
  <mc:AlternateContent xmlns:mc="http://schemas.openxmlformats.org/markup-compatibility/2006" xmlns:p14="http://schemas.microsoft.com/office/powerpoint/2010/main">
    <mc:Choice Requires="p14">
      <p:transition spd="slow" p14:dur="1500">
        <p:cover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F8BE-E13D-406D-953A-87A099C90B72}"/>
              </a:ext>
            </a:extLst>
          </p:cNvPr>
          <p:cNvSpPr>
            <a:spLocks noGrp="1"/>
          </p:cNvSpPr>
          <p:nvPr>
            <p:ph type="title" idx="4294967295"/>
          </p:nvPr>
        </p:nvSpPr>
        <p:spPr>
          <a:xfrm>
            <a:off x="15993687" y="227189"/>
            <a:ext cx="7991052" cy="1028957"/>
          </a:xfrm>
        </p:spPr>
        <p:txBody>
          <a:bodyPr>
            <a:noAutofit/>
          </a:bodyPr>
          <a:lstStyle/>
          <a:p>
            <a:pPr algn="ctr"/>
            <a:r>
              <a:rPr lang="zh-CN" altLang="en-US" sz="6400" dirty="0"/>
              <a:t>频率响应</a:t>
            </a:r>
          </a:p>
        </p:txBody>
      </p:sp>
      <p:sp>
        <p:nvSpPr>
          <p:cNvPr id="9" name="文本框 8">
            <a:extLst>
              <a:ext uri="{FF2B5EF4-FFF2-40B4-BE49-F238E27FC236}">
                <a16:creationId xmlns:a16="http://schemas.microsoft.com/office/drawing/2014/main" id="{93280D04-3D80-48AB-B5B1-388A2CAFF341}"/>
              </a:ext>
            </a:extLst>
          </p:cNvPr>
          <p:cNvSpPr txBox="1"/>
          <p:nvPr/>
        </p:nvSpPr>
        <p:spPr>
          <a:xfrm>
            <a:off x="1745131" y="1991128"/>
            <a:ext cx="9173380" cy="4524315"/>
          </a:xfrm>
          <a:prstGeom prst="rect">
            <a:avLst/>
          </a:prstGeom>
          <a:noFill/>
        </p:spPr>
        <p:txBody>
          <a:bodyPr wrap="square" rtlCol="0">
            <a:spAutoFit/>
          </a:bodyPr>
          <a:lstStyle/>
          <a:p>
            <a:pPr algn="l" defTabSz="1828800" hangingPunct="1"/>
            <a:r>
              <a:rPr lang="zh-CN" altLang="en-US" sz="3600" b="0" kern="1200" dirty="0">
                <a:solidFill>
                  <a:prstClr val="black"/>
                </a:solidFill>
                <a:latin typeface="微软雅黑" panose="020B0503020204020204" pitchFamily="34" charset="-122"/>
                <a:ea typeface="微软雅黑" panose="020B0503020204020204" pitchFamily="34" charset="-122"/>
                <a:cs typeface="+mn-cs"/>
              </a:rPr>
              <a:t>测试条件</a:t>
            </a:r>
            <a:r>
              <a:rPr lang="en-US" altLang="zh-CN" sz="3600" b="0" kern="1200" dirty="0">
                <a:solidFill>
                  <a:prstClr val="black"/>
                </a:solidFill>
                <a:latin typeface="微软雅黑" panose="020B0503020204020204" pitchFamily="34" charset="-122"/>
                <a:ea typeface="微软雅黑" panose="020B0503020204020204" pitchFamily="34" charset="-122"/>
                <a:cs typeface="+mn-cs"/>
              </a:rPr>
              <a:t>:</a:t>
            </a:r>
          </a:p>
          <a:p>
            <a:pPr marL="571500" indent="-571500" algn="l" defTabSz="1828800" hangingPunct="1">
              <a:buFontTx/>
              <a:buChar char="-"/>
            </a:pPr>
            <a:r>
              <a:rPr lang="zh-CN" altLang="en-US" sz="3600" b="0" kern="1200" dirty="0">
                <a:solidFill>
                  <a:prstClr val="black"/>
                </a:solidFill>
                <a:latin typeface="微软雅黑" panose="020B0503020204020204" pitchFamily="34" charset="-122"/>
                <a:ea typeface="微软雅黑" panose="020B0503020204020204" pitchFamily="34" charset="-122"/>
                <a:cs typeface="+mn-cs"/>
              </a:rPr>
              <a:t>输入单信号采样率</a:t>
            </a:r>
            <a:r>
              <a:rPr lang="en-US" altLang="zh-CN" sz="3600" b="0" kern="1200" dirty="0">
                <a:solidFill>
                  <a:prstClr val="black"/>
                </a:solidFill>
                <a:latin typeface="微软雅黑" panose="020B0503020204020204" pitchFamily="34" charset="-122"/>
                <a:ea typeface="微软雅黑" panose="020B0503020204020204" pitchFamily="34" charset="-122"/>
                <a:cs typeface="+mn-cs"/>
              </a:rPr>
              <a:t>: 48Ksps</a:t>
            </a:r>
          </a:p>
          <a:p>
            <a:pPr marL="571500" indent="-571500" algn="l" defTabSz="1828800" hangingPunct="1">
              <a:buFontTx/>
              <a:buChar char="-"/>
            </a:pPr>
            <a:endParaRPr lang="en-US" altLang="zh-CN" sz="36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buFontTx/>
              <a:buChar char="-"/>
            </a:pPr>
            <a:r>
              <a:rPr lang="en-US" altLang="zh-CN" sz="3600" b="0" kern="1200" dirty="0">
                <a:solidFill>
                  <a:prstClr val="black"/>
                </a:solidFill>
                <a:latin typeface="微软雅黑" panose="020B0503020204020204" pitchFamily="34" charset="-122"/>
                <a:ea typeface="微软雅黑" panose="020B0503020204020204" pitchFamily="34" charset="-122"/>
              </a:rPr>
              <a:t>DAC </a:t>
            </a:r>
            <a:r>
              <a:rPr lang="zh-CN" altLang="en-US" sz="3600" b="0" kern="1200" dirty="0">
                <a:solidFill>
                  <a:prstClr val="black"/>
                </a:solidFill>
                <a:latin typeface="微软雅黑" panose="020B0503020204020204" pitchFamily="34" charset="-122"/>
                <a:ea typeface="微软雅黑" panose="020B0503020204020204" pitchFamily="34" charset="-122"/>
              </a:rPr>
              <a:t>模拟增益</a:t>
            </a:r>
            <a:r>
              <a:rPr lang="en-US" altLang="zh-CN" sz="3600" b="0" kern="1200" dirty="0">
                <a:solidFill>
                  <a:prstClr val="black"/>
                </a:solidFill>
                <a:latin typeface="微软雅黑" panose="020B0503020204020204" pitchFamily="34" charset="-122"/>
                <a:ea typeface="微软雅黑" panose="020B0503020204020204" pitchFamily="34" charset="-122"/>
              </a:rPr>
              <a:t>: +0dB</a:t>
            </a:r>
          </a:p>
          <a:p>
            <a:pPr marL="571500" indent="-571500" algn="l" defTabSz="1828800" hangingPunct="1">
              <a:buFontTx/>
              <a:buChar char="-"/>
            </a:pPr>
            <a:endParaRPr lang="en-US" altLang="zh-CN" sz="3600" b="0" kern="1200" dirty="0">
              <a:solidFill>
                <a:prstClr val="black"/>
              </a:solidFill>
              <a:latin typeface="微软雅黑" panose="020B0503020204020204" pitchFamily="34" charset="-122"/>
              <a:ea typeface="微软雅黑" panose="020B0503020204020204" pitchFamily="34" charset="-122"/>
            </a:endParaRPr>
          </a:p>
          <a:p>
            <a:pPr marL="571500" indent="-571500" algn="l" defTabSz="1828800" hangingPunct="1">
              <a:buFontTx/>
              <a:buChar char="-"/>
            </a:pPr>
            <a:r>
              <a:rPr lang="en-US" altLang="zh-CN" sz="3600" b="0" kern="1200" dirty="0">
                <a:solidFill>
                  <a:prstClr val="black"/>
                </a:solidFill>
                <a:latin typeface="微软雅黑" panose="020B0503020204020204" pitchFamily="34" charset="-122"/>
                <a:ea typeface="微软雅黑" panose="020B0503020204020204" pitchFamily="34" charset="-122"/>
              </a:rPr>
              <a:t>DAC </a:t>
            </a:r>
            <a:r>
              <a:rPr lang="zh-CN" altLang="en-US" sz="3600" b="0" kern="1200" dirty="0">
                <a:solidFill>
                  <a:prstClr val="black"/>
                </a:solidFill>
                <a:latin typeface="微软雅黑" panose="020B0503020204020204" pitchFamily="34" charset="-122"/>
                <a:ea typeface="微软雅黑" panose="020B0503020204020204" pitchFamily="34" charset="-122"/>
              </a:rPr>
              <a:t>数字增益</a:t>
            </a:r>
            <a:r>
              <a:rPr lang="en-US" altLang="zh-CN" sz="3600" b="0" kern="1200" dirty="0">
                <a:solidFill>
                  <a:prstClr val="black"/>
                </a:solidFill>
                <a:latin typeface="微软雅黑" panose="020B0503020204020204" pitchFamily="34" charset="-122"/>
                <a:ea typeface="微软雅黑" panose="020B0503020204020204" pitchFamily="34" charset="-122"/>
              </a:rPr>
              <a:t>: 0dB</a:t>
            </a:r>
          </a:p>
          <a:p>
            <a:pPr marL="571500" indent="-571500" algn="l" defTabSz="1828800" hangingPunct="1">
              <a:buFontTx/>
              <a:buChar char="-"/>
            </a:pPr>
            <a:endParaRPr lang="en-US" altLang="zh-CN" sz="3600" b="0" kern="1200" dirty="0">
              <a:solidFill>
                <a:prstClr val="black"/>
              </a:solidFill>
              <a:latin typeface="微软雅黑" panose="020B0503020204020204" pitchFamily="34" charset="-122"/>
              <a:ea typeface="微软雅黑" panose="020B0503020204020204" pitchFamily="34" charset="-122"/>
              <a:cs typeface="+mn-cs"/>
            </a:endParaRPr>
          </a:p>
          <a:p>
            <a:pPr marL="571500" indent="-571500" algn="l" defTabSz="1828800" hangingPunct="1">
              <a:buFontTx/>
              <a:buChar char="-"/>
            </a:pPr>
            <a:r>
              <a:rPr lang="zh-CN" altLang="en-US" sz="3600" b="0" kern="1200" dirty="0">
                <a:solidFill>
                  <a:prstClr val="black"/>
                </a:solidFill>
                <a:latin typeface="微软雅黑" panose="020B0503020204020204" pitchFamily="34" charset="-122"/>
                <a:ea typeface="微软雅黑" panose="020B0503020204020204" pitchFamily="34" charset="-122"/>
                <a:cs typeface="+mn-cs"/>
              </a:rPr>
              <a:t>负载</a:t>
            </a:r>
            <a:r>
              <a:rPr lang="en-US" altLang="zh-CN" sz="3600" b="0" kern="1200" dirty="0">
                <a:solidFill>
                  <a:prstClr val="black"/>
                </a:solidFill>
                <a:latin typeface="微软雅黑" panose="020B0503020204020204" pitchFamily="34" charset="-122"/>
                <a:ea typeface="微软雅黑" panose="020B0503020204020204" pitchFamily="34" charset="-122"/>
                <a:cs typeface="+mn-cs"/>
              </a:rPr>
              <a:t>: 600</a:t>
            </a:r>
            <a:r>
              <a:rPr lang="en-US" altLang="zh-CN" sz="3600" b="0" dirty="0">
                <a:latin typeface="微软雅黑" panose="020B0503020204020204" pitchFamily="34" charset="-122"/>
                <a:ea typeface="微软雅黑" panose="020B0503020204020204" pitchFamily="34" charset="-122"/>
                <a:sym typeface="Symbol" panose="05050102010706020507" pitchFamily="18" charset="2"/>
              </a:rPr>
              <a:t> and 32</a:t>
            </a:r>
            <a:endParaRPr lang="en-US" altLang="zh-CN" sz="3600" b="0" kern="1200" dirty="0">
              <a:solidFill>
                <a:prstClr val="black"/>
              </a:solidFill>
              <a:latin typeface="微软雅黑" panose="020B0503020204020204" pitchFamily="34" charset="-122"/>
              <a:ea typeface="微软雅黑" panose="020B0503020204020204" pitchFamily="34" charset="-122"/>
              <a:cs typeface="+mn-cs"/>
            </a:endParaRPr>
          </a:p>
        </p:txBody>
      </p:sp>
      <p:pic>
        <p:nvPicPr>
          <p:cNvPr id="3" name="图片 2">
            <a:extLst>
              <a:ext uri="{FF2B5EF4-FFF2-40B4-BE49-F238E27FC236}">
                <a16:creationId xmlns:a16="http://schemas.microsoft.com/office/drawing/2014/main" id="{70C51DA7-11C6-4427-9FA3-2C4270F489EF}"/>
              </a:ext>
            </a:extLst>
          </p:cNvPr>
          <p:cNvPicPr>
            <a:picLocks noChangeAspect="1"/>
          </p:cNvPicPr>
          <p:nvPr/>
        </p:nvPicPr>
        <p:blipFill>
          <a:blip r:embed="rId2"/>
          <a:stretch>
            <a:fillRect/>
          </a:stretch>
        </p:blipFill>
        <p:spPr>
          <a:xfrm>
            <a:off x="1036025" y="7649991"/>
            <a:ext cx="9882486" cy="5721438"/>
          </a:xfrm>
          <a:prstGeom prst="rect">
            <a:avLst/>
          </a:prstGeom>
        </p:spPr>
      </p:pic>
      <p:pic>
        <p:nvPicPr>
          <p:cNvPr id="5" name="图片 4">
            <a:extLst>
              <a:ext uri="{FF2B5EF4-FFF2-40B4-BE49-F238E27FC236}">
                <a16:creationId xmlns:a16="http://schemas.microsoft.com/office/drawing/2014/main" id="{52CB5CF9-5E83-4D41-B278-737381EE040C}"/>
              </a:ext>
            </a:extLst>
          </p:cNvPr>
          <p:cNvPicPr>
            <a:picLocks noChangeAspect="1"/>
          </p:cNvPicPr>
          <p:nvPr/>
        </p:nvPicPr>
        <p:blipFill>
          <a:blip r:embed="rId3"/>
          <a:stretch>
            <a:fillRect/>
          </a:stretch>
        </p:blipFill>
        <p:spPr>
          <a:xfrm>
            <a:off x="12358253" y="1991128"/>
            <a:ext cx="9480878" cy="5721438"/>
          </a:xfrm>
          <a:prstGeom prst="rect">
            <a:avLst/>
          </a:prstGeom>
        </p:spPr>
      </p:pic>
      <p:pic>
        <p:nvPicPr>
          <p:cNvPr id="6" name="图片 5">
            <a:extLst>
              <a:ext uri="{FF2B5EF4-FFF2-40B4-BE49-F238E27FC236}">
                <a16:creationId xmlns:a16="http://schemas.microsoft.com/office/drawing/2014/main" id="{46A566BB-944A-449B-AAD2-B48CFFF652D3}"/>
              </a:ext>
            </a:extLst>
          </p:cNvPr>
          <p:cNvPicPr>
            <a:picLocks noChangeAspect="1"/>
          </p:cNvPicPr>
          <p:nvPr/>
        </p:nvPicPr>
        <p:blipFill>
          <a:blip r:embed="rId4"/>
          <a:stretch>
            <a:fillRect/>
          </a:stretch>
        </p:blipFill>
        <p:spPr>
          <a:xfrm>
            <a:off x="12358253" y="7649991"/>
            <a:ext cx="9501902" cy="5721438"/>
          </a:xfrm>
          <a:prstGeom prst="rect">
            <a:avLst/>
          </a:prstGeom>
        </p:spPr>
      </p:pic>
    </p:spTree>
    <p:extLst>
      <p:ext uri="{BB962C8B-B14F-4D97-AF65-F5344CB8AC3E}">
        <p14:creationId xmlns:p14="http://schemas.microsoft.com/office/powerpoint/2010/main" val="953157709"/>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ap="flat">
          <a:solidFill>
            <a:srgbClr val="FF0000"/>
          </a:solid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33312</TotalTime>
  <Words>1709</Words>
  <Application>Microsoft Office PowerPoint</Application>
  <PresentationFormat>自定义</PresentationFormat>
  <Paragraphs>545</Paragraphs>
  <Slides>25</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Helvetica Light</vt:lpstr>
      <vt:lpstr>Helvetica Neue</vt:lpstr>
      <vt:lpstr>Helvetica Neue Light</vt:lpstr>
      <vt:lpstr>Helvetica Neue Medium</vt:lpstr>
      <vt:lpstr>等线</vt:lpstr>
      <vt:lpstr>微软雅黑</vt:lpstr>
      <vt:lpstr>Arial</vt:lpstr>
      <vt:lpstr>Microsoft Sans Serif</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频率响应</vt:lpstr>
      <vt:lpstr>PowerPoint 演示文稿</vt:lpstr>
      <vt:lpstr>方案介绍-超级抗噪耳机</vt:lpstr>
      <vt:lpstr>方案介绍-颈挂式蓝牙耳机系统框图</vt:lpstr>
      <vt:lpstr>方案介绍-耳机功放</vt:lpstr>
      <vt:lpstr>方案介绍-耳机功放系统框图</vt:lpstr>
      <vt:lpstr>方案介绍-便携式扬声器</vt:lpstr>
      <vt:lpstr>方案介绍-便携式扬声器系统框图</vt:lpstr>
      <vt:lpstr>方案介绍-会议音箱</vt:lpstr>
      <vt:lpstr>方案介绍-会议音箱系统框图</vt:lpstr>
      <vt:lpstr>PowerPoint 演示文稿</vt:lpstr>
      <vt:lpstr>PowerPoint 演示文稿</vt:lpstr>
      <vt:lpstr>PowerPoint 演示文稿</vt:lpstr>
      <vt:lpstr>方案介绍-智能麦克风系统框图</vt:lpstr>
      <vt:lpstr>PowerPoint 演示文稿</vt:lpstr>
      <vt:lpstr>方案介绍-K歌麦克风系统框图</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Simon WANG</dc:creator>
  <cp:lastModifiedBy>兆威 朱</cp:lastModifiedBy>
  <cp:revision>877</cp:revision>
  <cp:lastPrinted>2019-06-15T11:37:54Z</cp:lastPrinted>
  <dcterms:modified xsi:type="dcterms:W3CDTF">2021-04-07T01:40:48Z</dcterms:modified>
</cp:coreProperties>
</file>